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80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</p:sldIdLst>
  <p:sldSz cy="5143500" cx="9144000"/>
  <p:notesSz cx="6858000" cy="9144000"/>
  <p:embeddedFontLst>
    <p:embeddedFont>
      <p:font typeface="Roboto Serif"/>
      <p:regular r:id="rId87"/>
      <p:bold r:id="rId88"/>
      <p:italic r:id="rId89"/>
      <p:boldItalic r:id="rId90"/>
    </p:embeddedFont>
    <p:embeddedFont>
      <p:font typeface="Roboto"/>
      <p:regular r:id="rId91"/>
      <p:bold r:id="rId92"/>
      <p:italic r:id="rId93"/>
      <p:boldItalic r:id="rId94"/>
    </p:embeddedFont>
    <p:embeddedFont>
      <p:font typeface="Nunito"/>
      <p:regular r:id="rId95"/>
      <p:bold r:id="rId96"/>
      <p:italic r:id="rId97"/>
      <p:boldItalic r:id="rId98"/>
    </p:embeddedFont>
    <p:embeddedFont>
      <p:font typeface="Maven Pro"/>
      <p:regular r:id="rId99"/>
      <p:bold r:id="rId100"/>
    </p:embeddedFont>
    <p:embeddedFont>
      <p:font typeface="Comfortaa"/>
      <p:regular r:id="rId101"/>
      <p:bold r:id="rId10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102" Type="http://schemas.openxmlformats.org/officeDocument/2006/relationships/font" Target="fonts/Comfortaa-bold.fntdata"/><Relationship Id="rId101" Type="http://schemas.openxmlformats.org/officeDocument/2006/relationships/font" Target="fonts/Comfortaa-regular.fntdata"/><Relationship Id="rId100" Type="http://schemas.openxmlformats.org/officeDocument/2006/relationships/font" Target="fonts/MavenPro-bold.fntdata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95" Type="http://schemas.openxmlformats.org/officeDocument/2006/relationships/font" Target="fonts/Nunito-regular.fntdata"/><Relationship Id="rId94" Type="http://schemas.openxmlformats.org/officeDocument/2006/relationships/font" Target="fonts/Roboto-boldItalic.fntdata"/><Relationship Id="rId97" Type="http://schemas.openxmlformats.org/officeDocument/2006/relationships/font" Target="fonts/Nunito-italic.fntdata"/><Relationship Id="rId96" Type="http://schemas.openxmlformats.org/officeDocument/2006/relationships/font" Target="fonts/Nunito-bold.fntdata"/><Relationship Id="rId11" Type="http://schemas.openxmlformats.org/officeDocument/2006/relationships/slide" Target="slides/slide6.xml"/><Relationship Id="rId99" Type="http://schemas.openxmlformats.org/officeDocument/2006/relationships/font" Target="fonts/MavenPro-regular.fntdata"/><Relationship Id="rId10" Type="http://schemas.openxmlformats.org/officeDocument/2006/relationships/slide" Target="slides/slide5.xml"/><Relationship Id="rId98" Type="http://schemas.openxmlformats.org/officeDocument/2006/relationships/font" Target="fonts/Nunito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91" Type="http://schemas.openxmlformats.org/officeDocument/2006/relationships/font" Target="fonts/Roboto-regular.fntdata"/><Relationship Id="rId90" Type="http://schemas.openxmlformats.org/officeDocument/2006/relationships/font" Target="fonts/RobotoSerif-boldItalic.fntdata"/><Relationship Id="rId93" Type="http://schemas.openxmlformats.org/officeDocument/2006/relationships/font" Target="fonts/Roboto-italic.fntdata"/><Relationship Id="rId92" Type="http://schemas.openxmlformats.org/officeDocument/2006/relationships/font" Target="fonts/Roboto-bold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86" Type="http://schemas.openxmlformats.org/officeDocument/2006/relationships/slide" Target="slides/slide81.xml"/><Relationship Id="rId85" Type="http://schemas.openxmlformats.org/officeDocument/2006/relationships/slide" Target="slides/slide80.xml"/><Relationship Id="rId88" Type="http://schemas.openxmlformats.org/officeDocument/2006/relationships/font" Target="fonts/RobotoSerif-bold.fntdata"/><Relationship Id="rId87" Type="http://schemas.openxmlformats.org/officeDocument/2006/relationships/font" Target="fonts/RobotoSerif-regular.fntdata"/><Relationship Id="rId89" Type="http://schemas.openxmlformats.org/officeDocument/2006/relationships/font" Target="fonts/RobotoSerif-italic.fntdata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75" Type="http://schemas.openxmlformats.org/officeDocument/2006/relationships/slide" Target="slides/slide70.xml"/><Relationship Id="rId74" Type="http://schemas.openxmlformats.org/officeDocument/2006/relationships/slide" Target="slides/slide69.xml"/><Relationship Id="rId77" Type="http://schemas.openxmlformats.org/officeDocument/2006/relationships/slide" Target="slides/slide72.xml"/><Relationship Id="rId76" Type="http://schemas.openxmlformats.org/officeDocument/2006/relationships/slide" Target="slides/slide71.xml"/><Relationship Id="rId79" Type="http://schemas.openxmlformats.org/officeDocument/2006/relationships/slide" Target="slides/slide74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66" Type="http://schemas.openxmlformats.org/officeDocument/2006/relationships/slide" Target="slides/slide61.xml"/><Relationship Id="rId65" Type="http://schemas.openxmlformats.org/officeDocument/2006/relationships/slide" Target="slides/slide60.xml"/><Relationship Id="rId68" Type="http://schemas.openxmlformats.org/officeDocument/2006/relationships/slide" Target="slides/slide63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69" Type="http://schemas.openxmlformats.org/officeDocument/2006/relationships/slide" Target="slides/slide6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5" Type="http://schemas.openxmlformats.org/officeDocument/2006/relationships/slide" Target="slides/slide50.xml"/><Relationship Id="rId54" Type="http://schemas.openxmlformats.org/officeDocument/2006/relationships/slide" Target="slides/slide49.xml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59" Type="http://schemas.openxmlformats.org/officeDocument/2006/relationships/slide" Target="slides/slide54.xml"/><Relationship Id="rId58" Type="http://schemas.openxmlformats.org/officeDocument/2006/relationships/slide" Target="slides/slide5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6d21bca52f_7_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16d21bca52f_7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17007f5e16c_1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17007f5e16c_1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16abbbc6749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16abbbc6749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16d286c55b3_1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16d286c55b3_1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16d286c55b3_12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16d286c55b3_12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16fb2261f6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16fb2261f6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16d286c55b3_12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16d286c55b3_12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16d286c55b3_12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16d286c55b3_12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16d286c55b3_12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16d286c55b3_12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16d286c55b3_12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16d286c55b3_12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16d21bca52f_7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16d21bca52f_7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6d21bca52f_7_2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16d21bca52f_7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16abbbc6749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16abbbc6749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16af0c34b67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16af0c34b67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16af0c34b67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16af0c34b67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16af0c34b67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16af0c34b67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16af0c34b67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16af0c34b67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16af0c34b67_1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16af0c34b67_1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16af0c34b67_1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Google Shape;514;g16af0c34b67_1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16d4b09189a_2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" name="Google Shape;522;g16d4b09189a_2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16d21bca52f_7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16d21bca52f_7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16abbbc6749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g16abbbc6749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16d4b09189a_2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16d4b09189a_2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16d21bca52f_3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Google Shape;544;g16d21bca52f_3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16d4b09189a_1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16d4b09189a_1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16d4b09189a_7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16d4b09189a_7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16d21bca52f_9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" name="Google Shape;567;g16d21bca52f_9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16d821a7a0e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5" name="Google Shape;575;g16d821a7a0e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16d821a7a0e_3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2" name="Google Shape;582;g16d821a7a0e_3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16d821a7a0e_3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8" name="Google Shape;588;g16d821a7a0e_3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g16d821a7a0e_3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4" name="Google Shape;594;g16d821a7a0e_3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16d821a7a0e_3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" name="Google Shape;602;g16d821a7a0e_3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16d821a7a0e_3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0" name="Google Shape;610;g16d821a7a0e_3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16d4b09189a_2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16d4b09189a_2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16abbbc6749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8" name="Google Shape;618;g16abbbc6749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g16d21bca52f_1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3" name="Google Shape;623;g16d21bca52f_1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16d286c55b3_1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9" name="Google Shape;629;g16d286c55b3_1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16d286c55b3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6" name="Google Shape;636;g16d286c55b3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16d4b09189a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7" name="Google Shape;647;g16d4b09189a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g16abbbc6749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5" name="Google Shape;655;g16abbbc6749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16d286c55b3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0" name="Google Shape;660;g16d286c55b3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16d286c55b3_3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9" name="Google Shape;669;g16d286c55b3_3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16d286c55b3_3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0" name="Google Shape;680;g16d286c55b3_3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g16d286c55b3_3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1" name="Google Shape;691;g16d286c55b3_3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6abbbc6749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16abbbc6749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g16abbbc6749_0_4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8" name="Google Shape;698;g16abbbc6749_0_4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g16d286c55b3_8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3" name="Google Shape;703;g16d286c55b3_8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16d286c55b3_8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Google Shape;710;g16d286c55b3_8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g16d286c55b3_14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7" name="Google Shape;717;g16d286c55b3_14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g16d286c55b3_14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4" name="Google Shape;724;g16d286c55b3_14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g16d286c55b3_14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1" name="Google Shape;731;g16d286c55b3_14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g16d286c55b3_14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8" name="Google Shape;738;g16d286c55b3_14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g16abbbc6749_0_4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5" name="Google Shape;745;g16abbbc6749_0_4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g16d286c55b3_6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0" name="Google Shape;750;g16d286c55b3_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g17007f5e16c_1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9" name="Google Shape;759;g17007f5e16c_1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16ad24019e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16ad24019e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g16d286c55b3_6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5" name="Google Shape;765;g16d286c55b3_6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g16d286c55b3_6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5" name="Google Shape;775;g16d286c55b3_6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g16abbbc6749_0_4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2" name="Google Shape;782;g16abbbc6749_0_4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g16d4b09189a_1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7" name="Google Shape;787;g16d4b09189a_1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g16d286c55b3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2" name="Google Shape;792;g16d286c55b3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7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g16d4b09189a_5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9" name="Google Shape;799;g16d4b09189a_5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g16d4b09189a_5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0" name="Google Shape;810;g16d4b09189a_5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8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g16d4b09189a_1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0" name="Google Shape;820;g16d4b09189a_1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8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g16d4b09189a_1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0" name="Google Shape;830;g16d4b09189a_1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7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g16d4b09189a_1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9" name="Google Shape;839;g16d4b09189a_1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17007f5e16c_1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17007f5e16c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5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g16d4b09189a_1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7" name="Google Shape;847;g16d4b09189a_1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g16d4b09189a_1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5" name="Google Shape;855;g16d4b09189a_1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g16d4b09189a_1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3" name="Google Shape;863;g16d4b09189a_1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6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g16d4b09189a_1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8" name="Google Shape;868;g16d4b09189a_1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6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g16d4b09189a_1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8" name="Google Shape;878;g16d4b09189a_1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2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g16d4b09189a_1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4" name="Google Shape;884;g16d4b09189a_1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8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g16d4b09189a_1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0" name="Google Shape;890;g16d4b09189a_1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g16d4b09189a_1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6" name="Google Shape;896;g16d4b09189a_1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0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g16d21bca52f_7_1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2" name="Google Shape;902;g16d21bca52f_7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5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g16d286c55b3_8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7" name="Google Shape;907;g16d286c55b3_8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6ad24019ea_0_2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16ad24019ea_0_2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4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g16d286c55b3_8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6" name="Google Shape;916;g16d286c55b3_8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g16d286c55b3_1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3" name="Google Shape;923;g16d286c55b3_1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16ad24019ea_0_2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16ad24019ea_0_2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3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fmla="val 8244818" name="adj1"/>
                  <a:gd fmla="val 16246175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fmla="val 8801158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fmla="val 1255410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" name="Google Shape;46;p2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2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68" name="Google Shape;268;p11"/>
          <p:cNvSpPr txBox="1"/>
          <p:nvPr>
            <p:ph hasCustomPrompt="1"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0" name="Google Shape;270;p1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2" name="Google Shape;82;p3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p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9" name="Google Shape;89;p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0" name="Google Shape;90;p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6" name="Google Shape;96;p5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7" name="Google Shape;97;p5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4" name="Google Shape;104;p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" name="Google Shape;109;p7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0" name="Google Shape;110;p7"/>
          <p:cNvSpPr txBox="1"/>
          <p:nvPr>
            <p:ph idx="1" type="body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1" name="Google Shape;111;p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5" name="Google Shape;125;p8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" name="Google Shape;131;p9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2" name="Google Shape;132;p9"/>
          <p:cNvSpPr txBox="1"/>
          <p:nvPr>
            <p:ph idx="1" type="subTitle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3" name="Google Shape;133;p9"/>
          <p:cNvSpPr txBox="1"/>
          <p:nvPr>
            <p:ph idx="2" type="body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" name="Google Shape;139;p10"/>
          <p:cNvSpPr txBox="1"/>
          <p:nvPr>
            <p:ph idx="1" type="body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40" name="Google Shape;140;p1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ment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9845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29845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3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5.png"/><Relationship Id="rId4" Type="http://schemas.openxmlformats.org/officeDocument/2006/relationships/image" Target="../media/image28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4.jpg"/><Relationship Id="rId4" Type="http://schemas.openxmlformats.org/officeDocument/2006/relationships/image" Target="../media/image53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3.jpg"/><Relationship Id="rId4" Type="http://schemas.openxmlformats.org/officeDocument/2006/relationships/image" Target="../media/image3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1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3.png"/><Relationship Id="rId4" Type="http://schemas.openxmlformats.org/officeDocument/2006/relationships/image" Target="../media/image57.png"/><Relationship Id="rId5" Type="http://schemas.openxmlformats.org/officeDocument/2006/relationships/image" Target="../media/image3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4.png"/><Relationship Id="rId4" Type="http://schemas.openxmlformats.org/officeDocument/2006/relationships/image" Target="../media/image4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9.png"/><Relationship Id="rId4" Type="http://schemas.openxmlformats.org/officeDocument/2006/relationships/image" Target="../media/image3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4.png"/><Relationship Id="rId4" Type="http://schemas.openxmlformats.org/officeDocument/2006/relationships/image" Target="../media/image3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1.png"/><Relationship Id="rId4" Type="http://schemas.openxmlformats.org/officeDocument/2006/relationships/image" Target="../media/image4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9.png"/><Relationship Id="rId4" Type="http://schemas.openxmlformats.org/officeDocument/2006/relationships/image" Target="../media/image55.png"/><Relationship Id="rId5" Type="http://schemas.openxmlformats.org/officeDocument/2006/relationships/image" Target="../media/image5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78.png"/><Relationship Id="rId4" Type="http://schemas.openxmlformats.org/officeDocument/2006/relationships/image" Target="../media/image45.png"/><Relationship Id="rId5" Type="http://schemas.openxmlformats.org/officeDocument/2006/relationships/image" Target="../media/image59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6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81.png"/><Relationship Id="rId4" Type="http://schemas.openxmlformats.org/officeDocument/2006/relationships/image" Target="../media/image54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62.png"/><Relationship Id="rId4" Type="http://schemas.openxmlformats.org/officeDocument/2006/relationships/image" Target="../media/image56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2.png"/><Relationship Id="rId4" Type="http://schemas.openxmlformats.org/officeDocument/2006/relationships/image" Target="../media/image77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74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70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94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61.png"/><Relationship Id="rId4" Type="http://schemas.openxmlformats.org/officeDocument/2006/relationships/image" Target="../media/image58.jp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60.png"/><Relationship Id="rId4" Type="http://schemas.openxmlformats.org/officeDocument/2006/relationships/image" Target="../media/image63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64.png"/><Relationship Id="rId4" Type="http://schemas.openxmlformats.org/officeDocument/2006/relationships/image" Target="../media/image68.png"/><Relationship Id="rId5" Type="http://schemas.openxmlformats.org/officeDocument/2006/relationships/image" Target="../media/image6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8.png"/><Relationship Id="rId5" Type="http://schemas.openxmlformats.org/officeDocument/2006/relationships/image" Target="../media/image13.png"/><Relationship Id="rId6" Type="http://schemas.openxmlformats.org/officeDocument/2006/relationships/image" Target="../media/image7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67.jp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69.jp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75.jpg"/><Relationship Id="rId4" Type="http://schemas.openxmlformats.org/officeDocument/2006/relationships/image" Target="../media/image71.jpg"/><Relationship Id="rId5" Type="http://schemas.openxmlformats.org/officeDocument/2006/relationships/image" Target="../media/image72.jp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79.jpg"/><Relationship Id="rId4" Type="http://schemas.openxmlformats.org/officeDocument/2006/relationships/image" Target="../media/image73.jpg"/><Relationship Id="rId5" Type="http://schemas.openxmlformats.org/officeDocument/2006/relationships/hyperlink" Target="http://localhost:9090/api/v1/invoice/1" TargetMode="External"/><Relationship Id="rId6" Type="http://schemas.openxmlformats.org/officeDocument/2006/relationships/hyperlink" Target="http://localhost:9090/api/v1/invoice/1" TargetMode="Externa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76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89.png"/><Relationship Id="rId4" Type="http://schemas.openxmlformats.org/officeDocument/2006/relationships/image" Target="../media/image80.png"/><Relationship Id="rId5" Type="http://schemas.openxmlformats.org/officeDocument/2006/relationships/image" Target="../media/image85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82.png"/><Relationship Id="rId4" Type="http://schemas.openxmlformats.org/officeDocument/2006/relationships/image" Target="../media/image86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8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83.jp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88.jp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87.jp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90.jp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107.jp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102.jp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104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114.png"/><Relationship Id="rId4" Type="http://schemas.openxmlformats.org/officeDocument/2006/relationships/image" Target="../media/image11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Relationship Id="rId4" Type="http://schemas.openxmlformats.org/officeDocument/2006/relationships/image" Target="../media/image19.jp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99.png"/><Relationship Id="rId4" Type="http://schemas.openxmlformats.org/officeDocument/2006/relationships/image" Target="../media/image120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95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112.jp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100.jpg"/><Relationship Id="rId4" Type="http://schemas.openxmlformats.org/officeDocument/2006/relationships/image" Target="../media/image96.jp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91.jpg"/><Relationship Id="rId4" Type="http://schemas.openxmlformats.org/officeDocument/2006/relationships/image" Target="../media/image98.jpg"/><Relationship Id="rId5" Type="http://schemas.openxmlformats.org/officeDocument/2006/relationships/image" Target="../media/image92.jp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93.jpg"/><Relationship Id="rId4" Type="http://schemas.openxmlformats.org/officeDocument/2006/relationships/image" Target="../media/image97.jp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111.jp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101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9.jpg"/><Relationship Id="rId4" Type="http://schemas.openxmlformats.org/officeDocument/2006/relationships/image" Target="../media/image23.jpg"/><Relationship Id="rId5" Type="http://schemas.openxmlformats.org/officeDocument/2006/relationships/image" Target="../media/image26.jp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116.jp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113.jp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103.jpg"/><Relationship Id="rId4" Type="http://schemas.openxmlformats.org/officeDocument/2006/relationships/image" Target="../media/image105.jp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106.jp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108.jp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115.jp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110.jp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8.xml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10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Relationship Id="rId4" Type="http://schemas.openxmlformats.org/officeDocument/2006/relationships/image" Target="../media/image5.png"/><Relationship Id="rId11" Type="http://schemas.openxmlformats.org/officeDocument/2006/relationships/image" Target="../media/image10.png"/><Relationship Id="rId10" Type="http://schemas.openxmlformats.org/officeDocument/2006/relationships/image" Target="../media/image14.png"/><Relationship Id="rId9" Type="http://schemas.openxmlformats.org/officeDocument/2006/relationships/image" Target="../media/image46.jpg"/><Relationship Id="rId5" Type="http://schemas.openxmlformats.org/officeDocument/2006/relationships/image" Target="../media/image4.png"/><Relationship Id="rId6" Type="http://schemas.openxmlformats.org/officeDocument/2006/relationships/image" Target="../media/image22.jpg"/><Relationship Id="rId7" Type="http://schemas.openxmlformats.org/officeDocument/2006/relationships/image" Target="../media/image37.jpg"/><Relationship Id="rId8" Type="http://schemas.openxmlformats.org/officeDocument/2006/relationships/image" Target="../media/image20.jp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117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118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Relationship Id="rId4" Type="http://schemas.openxmlformats.org/officeDocument/2006/relationships/image" Target="../media/image17.png"/><Relationship Id="rId10" Type="http://schemas.openxmlformats.org/officeDocument/2006/relationships/image" Target="../media/image27.png"/><Relationship Id="rId9" Type="http://schemas.openxmlformats.org/officeDocument/2006/relationships/image" Target="../media/image32.png"/><Relationship Id="rId5" Type="http://schemas.openxmlformats.org/officeDocument/2006/relationships/image" Target="../media/image18.png"/><Relationship Id="rId6" Type="http://schemas.openxmlformats.org/officeDocument/2006/relationships/image" Target="../media/image10.png"/><Relationship Id="rId7" Type="http://schemas.openxmlformats.org/officeDocument/2006/relationships/image" Target="../media/image21.png"/><Relationship Id="rId8" Type="http://schemas.openxmlformats.org/officeDocument/2006/relationships/image" Target="../media/image48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3"/>
          <p:cNvSpPr/>
          <p:nvPr/>
        </p:nvSpPr>
        <p:spPr>
          <a:xfrm>
            <a:off x="0" y="1818325"/>
            <a:ext cx="9144000" cy="13464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811">
                <a:latin typeface="Maven Pro"/>
                <a:ea typeface="Maven Pro"/>
                <a:cs typeface="Maven Pro"/>
                <a:sym typeface="Maven Pro"/>
              </a:rPr>
              <a:t>                          GROUP- 3     </a:t>
            </a:r>
            <a:endParaRPr b="1" sz="3811"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811">
                <a:latin typeface="Maven Pro"/>
                <a:ea typeface="Maven Pro"/>
                <a:cs typeface="Maven Pro"/>
                <a:sym typeface="Maven Pro"/>
              </a:rPr>
              <a:t>    </a:t>
            </a:r>
            <a:r>
              <a:rPr b="1" lang="en-GB" sz="3811">
                <a:latin typeface="Maven Pro"/>
                <a:ea typeface="Maven Pro"/>
                <a:cs typeface="Maven Pro"/>
                <a:sym typeface="Maven Pro"/>
              </a:rPr>
              <a:t>HOSPITAL  MANAGEMENT SYSTEM</a:t>
            </a:r>
            <a:endParaRPr sz="23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22"/>
          <p:cNvSpPr txBox="1"/>
          <p:nvPr>
            <p:ph type="title"/>
          </p:nvPr>
        </p:nvSpPr>
        <p:spPr>
          <a:xfrm>
            <a:off x="0" y="1828325"/>
            <a:ext cx="9144000" cy="1614600"/>
          </a:xfrm>
          <a:prstGeom prst="rect">
            <a:avLst/>
          </a:prstGeom>
          <a:solidFill>
            <a:srgbClr val="E1F0FD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500">
                <a:solidFill>
                  <a:srgbClr val="000000"/>
                </a:solidFill>
              </a:rPr>
              <a:t>Module 1</a:t>
            </a:r>
            <a:endParaRPr sz="3500"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500">
                <a:solidFill>
                  <a:srgbClr val="000000"/>
                </a:solidFill>
              </a:rPr>
              <a:t>—-Ends—-</a:t>
            </a:r>
            <a:endParaRPr sz="35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23"/>
          <p:cNvSpPr txBox="1"/>
          <p:nvPr>
            <p:ph type="title"/>
          </p:nvPr>
        </p:nvSpPr>
        <p:spPr>
          <a:xfrm>
            <a:off x="100" y="1763175"/>
            <a:ext cx="9144000" cy="1262100"/>
          </a:xfrm>
          <a:prstGeom prst="rect">
            <a:avLst/>
          </a:prstGeom>
          <a:solidFill>
            <a:srgbClr val="E1F0FD"/>
          </a:solidFill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                       </a:t>
            </a:r>
            <a:r>
              <a:rPr lang="en-GB" sz="3500"/>
              <a:t>          </a:t>
            </a:r>
            <a:r>
              <a:rPr lang="en-GB" sz="3500">
                <a:solidFill>
                  <a:srgbClr val="000000"/>
                </a:solidFill>
              </a:rPr>
              <a:t>Module </a:t>
            </a:r>
            <a:r>
              <a:rPr lang="en-GB" sz="3500">
                <a:solidFill>
                  <a:srgbClr val="000000"/>
                </a:solidFill>
              </a:rPr>
              <a:t>2</a:t>
            </a:r>
            <a:endParaRPr sz="35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500">
                <a:solidFill>
                  <a:srgbClr val="000000"/>
                </a:solidFill>
              </a:rPr>
              <a:t>                        Job Application</a:t>
            </a:r>
            <a:endParaRPr sz="35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24"/>
          <p:cNvSpPr txBox="1"/>
          <p:nvPr>
            <p:ph type="title"/>
          </p:nvPr>
        </p:nvSpPr>
        <p:spPr>
          <a:xfrm>
            <a:off x="1041025" y="397675"/>
            <a:ext cx="6562200" cy="8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GB" sz="2577"/>
              <a:t>→ Go to Homepage (localhost:4200).</a:t>
            </a:r>
            <a:endParaRPr b="0" sz="2577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GB" sz="2577"/>
              <a:t>→ Click on “Apply for job”.</a:t>
            </a:r>
            <a:endParaRPr b="0" sz="2577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76" name="Google Shape;37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1025" y="1275775"/>
            <a:ext cx="7061952" cy="3645000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p24"/>
          <p:cNvSpPr/>
          <p:nvPr/>
        </p:nvSpPr>
        <p:spPr>
          <a:xfrm rot="2034510">
            <a:off x="5729386" y="1655921"/>
            <a:ext cx="632945" cy="1135173"/>
          </a:xfrm>
          <a:prstGeom prst="upArrow">
            <a:avLst>
              <a:gd fmla="val 45012" name="adj1"/>
              <a:gd fmla="val 67475" name="adj2"/>
            </a:avLst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p24"/>
          <p:cNvSpPr/>
          <p:nvPr/>
        </p:nvSpPr>
        <p:spPr>
          <a:xfrm>
            <a:off x="6178225" y="1446625"/>
            <a:ext cx="622800" cy="291300"/>
          </a:xfrm>
          <a:prstGeom prst="rect">
            <a:avLst/>
          </a:prstGeom>
          <a:noFill/>
          <a:ln cap="flat" cmpd="sng" w="3810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25"/>
          <p:cNvSpPr txBox="1"/>
          <p:nvPr>
            <p:ph type="title"/>
          </p:nvPr>
        </p:nvSpPr>
        <p:spPr>
          <a:xfrm>
            <a:off x="1143050" y="664725"/>
            <a:ext cx="6481800" cy="78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50510"/>
              <a:buNone/>
            </a:pPr>
            <a:r>
              <a:rPr b="0" lang="en-GB" sz="1960"/>
              <a:t>Fill out the mandatory details in the form and click on submit.</a:t>
            </a:r>
            <a:endParaRPr b="0" sz="196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50510"/>
              <a:buNone/>
            </a:pPr>
            <a:r>
              <a:rPr b="0" lang="en-GB" sz="1960"/>
              <a:t>You will be prompted if the form submitted successfully.</a:t>
            </a:r>
            <a:endParaRPr b="0" sz="1960"/>
          </a:p>
        </p:txBody>
      </p:sp>
      <p:pic>
        <p:nvPicPr>
          <p:cNvPr id="384" name="Google Shape;384;p25"/>
          <p:cNvPicPr preferRelativeResize="0"/>
          <p:nvPr/>
        </p:nvPicPr>
        <p:blipFill rotWithShape="1">
          <a:blip r:embed="rId3">
            <a:alphaModFix/>
          </a:blip>
          <a:srcRect b="6182" l="0" r="0" t="0"/>
          <a:stretch/>
        </p:blipFill>
        <p:spPr>
          <a:xfrm>
            <a:off x="76200" y="1454250"/>
            <a:ext cx="6019877" cy="3176901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25"/>
          <p:cNvSpPr/>
          <p:nvPr/>
        </p:nvSpPr>
        <p:spPr>
          <a:xfrm rot="-2867085">
            <a:off x="1319176" y="3745457"/>
            <a:ext cx="633113" cy="1135197"/>
          </a:xfrm>
          <a:prstGeom prst="upArrow">
            <a:avLst>
              <a:gd fmla="val 45012" name="adj1"/>
              <a:gd fmla="val 67475" name="adj2"/>
            </a:avLst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p25"/>
          <p:cNvSpPr/>
          <p:nvPr/>
        </p:nvSpPr>
        <p:spPr>
          <a:xfrm>
            <a:off x="879875" y="3697300"/>
            <a:ext cx="381600" cy="240600"/>
          </a:xfrm>
          <a:prstGeom prst="rect">
            <a:avLst/>
          </a:prstGeom>
          <a:noFill/>
          <a:ln cap="flat" cmpd="sng" w="3810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7" name="Google Shape;387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26075" y="2753275"/>
            <a:ext cx="3917926" cy="228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26"/>
          <p:cNvSpPr txBox="1"/>
          <p:nvPr>
            <p:ph type="title"/>
          </p:nvPr>
        </p:nvSpPr>
        <p:spPr>
          <a:xfrm>
            <a:off x="1303800" y="598575"/>
            <a:ext cx="7030500" cy="5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GB" sz="2300"/>
              <a:t>Onsubmit() and Application Controller to create an application.</a:t>
            </a:r>
            <a:endParaRPr b="0" sz="2300"/>
          </a:p>
        </p:txBody>
      </p:sp>
      <p:pic>
        <p:nvPicPr>
          <p:cNvPr id="393" name="Google Shape;393;p26"/>
          <p:cNvPicPr preferRelativeResize="0"/>
          <p:nvPr/>
        </p:nvPicPr>
        <p:blipFill rotWithShape="1">
          <a:blip r:embed="rId3">
            <a:alphaModFix/>
          </a:blip>
          <a:srcRect b="0" l="0" r="17823" t="0"/>
          <a:stretch/>
        </p:blipFill>
        <p:spPr>
          <a:xfrm>
            <a:off x="228600" y="1393875"/>
            <a:ext cx="4570626" cy="352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26"/>
          <p:cNvPicPr preferRelativeResize="0"/>
          <p:nvPr/>
        </p:nvPicPr>
        <p:blipFill rotWithShape="1">
          <a:blip r:embed="rId4">
            <a:alphaModFix/>
          </a:blip>
          <a:srcRect b="0" l="0" r="11684" t="0"/>
          <a:stretch/>
        </p:blipFill>
        <p:spPr>
          <a:xfrm>
            <a:off x="4875425" y="1622475"/>
            <a:ext cx="4120798" cy="2823700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p26"/>
          <p:cNvSpPr/>
          <p:nvPr/>
        </p:nvSpPr>
        <p:spPr>
          <a:xfrm rot="5401759">
            <a:off x="4159750" y="2219176"/>
            <a:ext cx="586200" cy="1083600"/>
          </a:xfrm>
          <a:prstGeom prst="upArrow">
            <a:avLst>
              <a:gd fmla="val 45012" name="adj1"/>
              <a:gd fmla="val 67475" name="adj2"/>
            </a:avLst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27"/>
          <p:cNvSpPr txBox="1"/>
          <p:nvPr>
            <p:ph type="title"/>
          </p:nvPr>
        </p:nvSpPr>
        <p:spPr>
          <a:xfrm>
            <a:off x="1303800" y="750975"/>
            <a:ext cx="7030500" cy="49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GB" sz="2300"/>
              <a:t>Another application..</a:t>
            </a:r>
            <a:endParaRPr b="0" sz="2300"/>
          </a:p>
        </p:txBody>
      </p:sp>
      <p:pic>
        <p:nvPicPr>
          <p:cNvPr id="401" name="Google Shape;401;p27"/>
          <p:cNvPicPr preferRelativeResize="0"/>
          <p:nvPr/>
        </p:nvPicPr>
        <p:blipFill rotWithShape="1">
          <a:blip r:embed="rId3">
            <a:alphaModFix/>
          </a:blip>
          <a:srcRect b="5535" l="0" r="0" t="0"/>
          <a:stretch/>
        </p:blipFill>
        <p:spPr>
          <a:xfrm>
            <a:off x="1447800" y="1393875"/>
            <a:ext cx="6395074" cy="3398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28"/>
          <p:cNvSpPr txBox="1"/>
          <p:nvPr>
            <p:ph type="title"/>
          </p:nvPr>
        </p:nvSpPr>
        <p:spPr>
          <a:xfrm>
            <a:off x="1303800" y="674775"/>
            <a:ext cx="6863400" cy="71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GB" sz="2200"/>
              <a:t>Admin can login from home page to check the applications.</a:t>
            </a:r>
            <a:endParaRPr b="0" sz="2200"/>
          </a:p>
        </p:txBody>
      </p:sp>
      <p:pic>
        <p:nvPicPr>
          <p:cNvPr id="407" name="Google Shape;40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500" y="1697800"/>
            <a:ext cx="4981800" cy="2973550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28"/>
          <p:cNvSpPr/>
          <p:nvPr/>
        </p:nvSpPr>
        <p:spPr>
          <a:xfrm rot="2033897">
            <a:off x="4248426" y="2038179"/>
            <a:ext cx="526608" cy="906441"/>
          </a:xfrm>
          <a:prstGeom prst="upArrow">
            <a:avLst>
              <a:gd fmla="val 45012" name="adj1"/>
              <a:gd fmla="val 67475" name="adj2"/>
            </a:avLst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p28"/>
          <p:cNvSpPr/>
          <p:nvPr/>
        </p:nvSpPr>
        <p:spPr>
          <a:xfrm>
            <a:off x="4721575" y="1828350"/>
            <a:ext cx="321600" cy="241200"/>
          </a:xfrm>
          <a:prstGeom prst="rect">
            <a:avLst/>
          </a:prstGeom>
          <a:noFill/>
          <a:ln cap="flat" cmpd="sng" w="3810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10" name="Google Shape;410;p28"/>
          <p:cNvPicPr preferRelativeResize="0"/>
          <p:nvPr/>
        </p:nvPicPr>
        <p:blipFill rotWithShape="1">
          <a:blip r:embed="rId4">
            <a:alphaModFix/>
          </a:blip>
          <a:srcRect b="4561" l="0" r="0" t="0"/>
          <a:stretch/>
        </p:blipFill>
        <p:spPr>
          <a:xfrm>
            <a:off x="5092300" y="1850200"/>
            <a:ext cx="4051699" cy="2529800"/>
          </a:xfrm>
          <a:prstGeom prst="rect">
            <a:avLst/>
          </a:prstGeom>
          <a:noFill/>
          <a:ln>
            <a:noFill/>
          </a:ln>
        </p:spPr>
      </p:pic>
      <p:sp>
        <p:nvSpPr>
          <p:cNvPr id="411" name="Google Shape;411;p28"/>
          <p:cNvSpPr/>
          <p:nvPr/>
        </p:nvSpPr>
        <p:spPr>
          <a:xfrm rot="2033897">
            <a:off x="6229626" y="3638379"/>
            <a:ext cx="526608" cy="906441"/>
          </a:xfrm>
          <a:prstGeom prst="upArrow">
            <a:avLst>
              <a:gd fmla="val 45012" name="adj1"/>
              <a:gd fmla="val 67475" name="adj2"/>
            </a:avLst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p28"/>
          <p:cNvSpPr/>
          <p:nvPr/>
        </p:nvSpPr>
        <p:spPr>
          <a:xfrm>
            <a:off x="6700625" y="3458675"/>
            <a:ext cx="833700" cy="2412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29"/>
          <p:cNvSpPr txBox="1"/>
          <p:nvPr>
            <p:ph type="title"/>
          </p:nvPr>
        </p:nvSpPr>
        <p:spPr>
          <a:xfrm>
            <a:off x="1213375" y="674775"/>
            <a:ext cx="7030500" cy="65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44594"/>
              <a:buNone/>
            </a:pPr>
            <a:r>
              <a:rPr b="0" lang="en-GB" sz="2220"/>
              <a:t>Click on Job Applications to Check all the applications.</a:t>
            </a:r>
            <a:endParaRPr b="0" sz="2220"/>
          </a:p>
        </p:txBody>
      </p:sp>
      <p:pic>
        <p:nvPicPr>
          <p:cNvPr id="418" name="Google Shape;41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6938" y="1384000"/>
            <a:ext cx="6870125" cy="3506626"/>
          </a:xfrm>
          <a:prstGeom prst="rect">
            <a:avLst/>
          </a:prstGeom>
          <a:noFill/>
          <a:ln>
            <a:noFill/>
          </a:ln>
        </p:spPr>
      </p:pic>
      <p:sp>
        <p:nvSpPr>
          <p:cNvPr id="419" name="Google Shape;419;p29"/>
          <p:cNvSpPr/>
          <p:nvPr/>
        </p:nvSpPr>
        <p:spPr>
          <a:xfrm>
            <a:off x="3881225" y="3458675"/>
            <a:ext cx="1513500" cy="9012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p29"/>
          <p:cNvSpPr/>
          <p:nvPr/>
        </p:nvSpPr>
        <p:spPr>
          <a:xfrm rot="-4238313">
            <a:off x="5731760" y="3536920"/>
            <a:ext cx="715780" cy="1248626"/>
          </a:xfrm>
          <a:prstGeom prst="upArrow">
            <a:avLst>
              <a:gd fmla="val 45012" name="adj1"/>
              <a:gd fmla="val 67475" name="adj2"/>
            </a:avLst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30"/>
          <p:cNvSpPr txBox="1"/>
          <p:nvPr>
            <p:ph type="title"/>
          </p:nvPr>
        </p:nvSpPr>
        <p:spPr>
          <a:xfrm>
            <a:off x="1303800" y="674775"/>
            <a:ext cx="7030500" cy="78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GB" sz="2300"/>
              <a:t>You can see all the job applications.</a:t>
            </a:r>
            <a:endParaRPr b="0" sz="2300"/>
          </a:p>
        </p:txBody>
      </p:sp>
      <p:pic>
        <p:nvPicPr>
          <p:cNvPr id="426" name="Google Shape;42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3963" y="1231525"/>
            <a:ext cx="6516077" cy="3665301"/>
          </a:xfrm>
          <a:prstGeom prst="rect">
            <a:avLst/>
          </a:prstGeom>
          <a:noFill/>
          <a:ln>
            <a:noFill/>
          </a:ln>
        </p:spPr>
      </p:pic>
      <p:sp>
        <p:nvSpPr>
          <p:cNvPr id="427" name="Google Shape;427;p30"/>
          <p:cNvSpPr/>
          <p:nvPr/>
        </p:nvSpPr>
        <p:spPr>
          <a:xfrm>
            <a:off x="2149825" y="2521525"/>
            <a:ext cx="4821900" cy="5928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31"/>
          <p:cNvSpPr txBox="1"/>
          <p:nvPr>
            <p:ph idx="1" type="body"/>
          </p:nvPr>
        </p:nvSpPr>
        <p:spPr>
          <a:xfrm>
            <a:off x="0" y="1627425"/>
            <a:ext cx="9144000" cy="1406400"/>
          </a:xfrm>
          <a:prstGeom prst="rect">
            <a:avLst/>
          </a:prstGeom>
          <a:solidFill>
            <a:srgbClr val="E1F0FD"/>
          </a:solidFill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latin typeface="Maven Pro"/>
                <a:ea typeface="Maven Pro"/>
                <a:cs typeface="Maven Pro"/>
                <a:sym typeface="Maven Pro"/>
              </a:rPr>
              <a:t>                     </a:t>
            </a:r>
            <a:r>
              <a:rPr b="1" lang="en-GB" sz="4000">
                <a:latin typeface="Maven Pro"/>
                <a:ea typeface="Maven Pro"/>
                <a:cs typeface="Maven Pro"/>
                <a:sym typeface="Maven Pro"/>
              </a:rPr>
              <a:t> </a:t>
            </a:r>
            <a:r>
              <a:rPr b="1" lang="en-GB" sz="4000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         Module 3</a:t>
            </a:r>
            <a:endParaRPr b="1" sz="4000">
              <a:solidFill>
                <a:srgbClr val="000000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000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                     Doctor CRUD</a:t>
            </a:r>
            <a:endParaRPr sz="25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9FF"/>
        </a:solidFill>
      </p:bgPr>
    </p:bg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4"/>
          <p:cNvSpPr txBox="1"/>
          <p:nvPr>
            <p:ph type="title"/>
          </p:nvPr>
        </p:nvSpPr>
        <p:spPr>
          <a:xfrm>
            <a:off x="1303800" y="689000"/>
            <a:ext cx="7235100" cy="420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355" u="sng">
                <a:solidFill>
                  <a:srgbClr val="000000"/>
                </a:solidFill>
              </a:rPr>
              <a:t>Team- 3</a:t>
            </a:r>
            <a:endParaRPr sz="3355" u="sng">
              <a:solidFill>
                <a:srgbClr val="000000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3833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33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Gaurav Mishra                            2530044</a:t>
            </a:r>
            <a:endParaRPr sz="1933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33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Gurmeet Singh                         </a:t>
            </a:r>
            <a:r>
              <a:rPr lang="en-GB" sz="1933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 </a:t>
            </a:r>
            <a:r>
              <a:rPr lang="en-GB" sz="1933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 2528999</a:t>
            </a:r>
            <a:endParaRPr sz="3833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33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Hrithik Bandil                             2528487</a:t>
            </a:r>
            <a:endParaRPr sz="1933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33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Imadabathuni Ramya Datha    2526239</a:t>
            </a:r>
            <a:endParaRPr sz="1933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33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Jyothiradithya</a:t>
            </a:r>
            <a:r>
              <a:rPr lang="en-GB" sz="1933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 Ravula               2528920</a:t>
            </a:r>
            <a:endParaRPr sz="1933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33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K Prashanth Reddy                    2526908</a:t>
            </a:r>
            <a:endParaRPr sz="1933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33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K S Murali                                   2527218</a:t>
            </a:r>
            <a:endParaRPr sz="1933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33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K S Sudeshna                             2529602</a:t>
            </a:r>
            <a:endParaRPr sz="1933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33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Kabilan C                                     2528017</a:t>
            </a:r>
            <a:endParaRPr sz="1933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33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Kannan X                                     2530129</a:t>
            </a:r>
            <a:endParaRPr sz="1933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22">
                <a:solidFill>
                  <a:srgbClr val="000000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 </a:t>
            </a:r>
            <a:endParaRPr sz="1822">
              <a:solidFill>
                <a:srgbClr val="000000"/>
              </a:solidFill>
              <a:highlight>
                <a:srgbClr val="FFFFFF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22">
              <a:solidFill>
                <a:srgbClr val="000000"/>
              </a:solidFill>
              <a:highlight>
                <a:srgbClr val="FFFFFF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900">
              <a:solidFill>
                <a:srgbClr val="000000"/>
              </a:solidFill>
              <a:highlight>
                <a:srgbClr val="FFFFFF"/>
              </a:highlight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32"/>
          <p:cNvSpPr txBox="1"/>
          <p:nvPr>
            <p:ph type="title"/>
          </p:nvPr>
        </p:nvSpPr>
        <p:spPr>
          <a:xfrm>
            <a:off x="1303800" y="598575"/>
            <a:ext cx="42213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  <a:highlight>
                  <a:srgbClr val="FFFF00"/>
                </a:highlight>
              </a:rPr>
              <a:t>Module </a:t>
            </a:r>
            <a:r>
              <a:rPr lang="en-GB">
                <a:solidFill>
                  <a:srgbClr val="000000"/>
                </a:solidFill>
                <a:highlight>
                  <a:srgbClr val="FFFF00"/>
                </a:highlight>
              </a:rPr>
              <a:t>3: Doctor CRUD</a:t>
            </a:r>
            <a:endParaRPr>
              <a:solidFill>
                <a:srgbClr val="000000"/>
              </a:solidFill>
              <a:highlight>
                <a:srgbClr val="FFFF00"/>
              </a:highlight>
            </a:endParaRPr>
          </a:p>
        </p:txBody>
      </p:sp>
      <p:sp>
        <p:nvSpPr>
          <p:cNvPr id="438" name="Google Shape;438;p32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39" name="Google Shape;43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3738" y="1223550"/>
            <a:ext cx="7110624" cy="3635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Google Shape;440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79725" y="45350"/>
            <a:ext cx="2512600" cy="174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" name="Google Shape;441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0450" y="3285500"/>
            <a:ext cx="1489350" cy="165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33"/>
          <p:cNvSpPr txBox="1"/>
          <p:nvPr>
            <p:ph type="title"/>
          </p:nvPr>
        </p:nvSpPr>
        <p:spPr>
          <a:xfrm>
            <a:off x="1303800" y="598575"/>
            <a:ext cx="2192100" cy="99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  <a:highlight>
                  <a:srgbClr val="5EF65E"/>
                </a:highlight>
              </a:rPr>
              <a:t>Annotations</a:t>
            </a:r>
            <a:endParaRPr>
              <a:solidFill>
                <a:srgbClr val="000000"/>
              </a:solidFill>
              <a:highlight>
                <a:srgbClr val="5EF65E"/>
              </a:highlight>
            </a:endParaRPr>
          </a:p>
        </p:txBody>
      </p:sp>
      <p:pic>
        <p:nvPicPr>
          <p:cNvPr id="447" name="Google Shape;447;p33"/>
          <p:cNvPicPr preferRelativeResize="0"/>
          <p:nvPr/>
        </p:nvPicPr>
        <p:blipFill rotWithShape="1">
          <a:blip r:embed="rId3">
            <a:alphaModFix/>
          </a:blip>
          <a:srcRect b="39808" l="20757" r="59043" t="10850"/>
          <a:stretch/>
        </p:blipFill>
        <p:spPr>
          <a:xfrm>
            <a:off x="4661300" y="70325"/>
            <a:ext cx="3958075" cy="5002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48" name="Google Shape;448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575" y="2826191"/>
            <a:ext cx="4393124" cy="2306685"/>
          </a:xfrm>
          <a:prstGeom prst="rect">
            <a:avLst/>
          </a:prstGeom>
          <a:noFill/>
          <a:ln>
            <a:noFill/>
          </a:ln>
        </p:spPr>
      </p:pic>
      <p:sp>
        <p:nvSpPr>
          <p:cNvPr id="449" name="Google Shape;449;p33"/>
          <p:cNvSpPr txBox="1"/>
          <p:nvPr/>
        </p:nvSpPr>
        <p:spPr>
          <a:xfrm>
            <a:off x="1303800" y="924525"/>
            <a:ext cx="32670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000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100"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21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@Entity</a:t>
            </a:r>
            <a:endParaRPr i="1" sz="2100"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21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    </a:t>
            </a:r>
            <a:r>
              <a:rPr i="1" lang="en-GB" sz="21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@Table</a:t>
            </a:r>
            <a:endParaRPr i="1" sz="2100"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21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          </a:t>
            </a:r>
            <a:r>
              <a:rPr i="1" lang="en-GB" sz="21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@Id</a:t>
            </a:r>
            <a:endParaRPr i="1" sz="2100"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21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             </a:t>
            </a:r>
            <a:r>
              <a:rPr i="1" lang="en-GB" sz="21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@Coloumn</a:t>
            </a:r>
            <a:endParaRPr i="1" sz="2100"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21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                </a:t>
            </a:r>
            <a:r>
              <a:rPr i="1" lang="en-GB" sz="21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@CrossOrgin</a:t>
            </a:r>
            <a:endParaRPr i="1" sz="2100"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450" name="Google Shape;450;p33"/>
          <p:cNvSpPr txBox="1"/>
          <p:nvPr/>
        </p:nvSpPr>
        <p:spPr>
          <a:xfrm>
            <a:off x="7002000" y="401825"/>
            <a:ext cx="1275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 sz="2800">
                <a:solidFill>
                  <a:schemeClr val="dk2"/>
                </a:solidFill>
                <a:highlight>
                  <a:srgbClr val="FCE5CD"/>
                </a:highlight>
                <a:latin typeface="Maven Pro"/>
                <a:ea typeface="Maven Pro"/>
                <a:cs typeface="Maven Pro"/>
                <a:sym typeface="Maven Pro"/>
              </a:rPr>
              <a:t>Entity</a:t>
            </a:r>
            <a:endParaRPr i="1">
              <a:highlight>
                <a:srgbClr val="FCE5CD"/>
              </a:highlight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34"/>
          <p:cNvSpPr txBox="1"/>
          <p:nvPr>
            <p:ph type="title"/>
          </p:nvPr>
        </p:nvSpPr>
        <p:spPr>
          <a:xfrm>
            <a:off x="1233500" y="768375"/>
            <a:ext cx="2051400" cy="6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  <a:highlight>
                  <a:srgbClr val="00FFFF"/>
                </a:highlight>
              </a:rPr>
              <a:t>Repository</a:t>
            </a:r>
            <a:endParaRPr>
              <a:solidFill>
                <a:srgbClr val="000000"/>
              </a:solidFill>
              <a:highlight>
                <a:srgbClr val="00FFFF"/>
              </a:highlight>
            </a:endParaRPr>
          </a:p>
        </p:txBody>
      </p:sp>
      <p:pic>
        <p:nvPicPr>
          <p:cNvPr id="456" name="Google Shape;45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1325" y="328450"/>
            <a:ext cx="4697225" cy="4352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57" name="Google Shape;457;p34"/>
          <p:cNvPicPr preferRelativeResize="0"/>
          <p:nvPr/>
        </p:nvPicPr>
        <p:blipFill rotWithShape="1">
          <a:blip r:embed="rId4">
            <a:alphaModFix/>
          </a:blip>
          <a:srcRect b="72573" l="20592" r="63458" t="21486"/>
          <a:stretch/>
        </p:blipFill>
        <p:spPr>
          <a:xfrm>
            <a:off x="523700" y="1536175"/>
            <a:ext cx="3596702" cy="753451"/>
          </a:xfrm>
          <a:prstGeom prst="rect">
            <a:avLst/>
          </a:prstGeom>
          <a:noFill/>
          <a:ln>
            <a:noFill/>
          </a:ln>
        </p:spPr>
      </p:pic>
      <p:sp>
        <p:nvSpPr>
          <p:cNvPr id="458" name="Google Shape;458;p34"/>
          <p:cNvSpPr txBox="1"/>
          <p:nvPr/>
        </p:nvSpPr>
        <p:spPr>
          <a:xfrm>
            <a:off x="907750" y="2380025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highlight>
                  <a:srgbClr val="FFFF00"/>
                </a:highlight>
                <a:latin typeface="Maven Pro"/>
                <a:ea typeface="Maven Pro"/>
                <a:cs typeface="Maven Pro"/>
                <a:sym typeface="Maven Pro"/>
              </a:rPr>
              <a:t>Controller</a:t>
            </a:r>
            <a:endParaRPr/>
          </a:p>
        </p:txBody>
      </p:sp>
      <p:sp>
        <p:nvSpPr>
          <p:cNvPr id="459" name="Google Shape;459;p34"/>
          <p:cNvSpPr txBox="1"/>
          <p:nvPr/>
        </p:nvSpPr>
        <p:spPr>
          <a:xfrm>
            <a:off x="822050" y="2995625"/>
            <a:ext cx="3000000" cy="19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2300">
                <a:latin typeface="Maven Pro"/>
                <a:ea typeface="Maven Pro"/>
                <a:cs typeface="Maven Pro"/>
                <a:sym typeface="Maven Pro"/>
              </a:rPr>
              <a:t>@GetMapping</a:t>
            </a:r>
            <a:endParaRPr i="1" sz="2300"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2300">
                <a:latin typeface="Maven Pro"/>
                <a:ea typeface="Maven Pro"/>
                <a:cs typeface="Maven Pro"/>
                <a:sym typeface="Maven Pro"/>
              </a:rPr>
              <a:t>@PostMapping</a:t>
            </a:r>
            <a:endParaRPr i="1" sz="2300"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2300">
                <a:latin typeface="Maven Pro"/>
                <a:ea typeface="Maven Pro"/>
                <a:cs typeface="Maven Pro"/>
                <a:sym typeface="Maven Pro"/>
              </a:rPr>
              <a:t>@PutMapping</a:t>
            </a:r>
            <a:endParaRPr i="1" sz="2300"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2300">
                <a:latin typeface="Maven Pro"/>
                <a:ea typeface="Maven Pro"/>
                <a:cs typeface="Maven Pro"/>
                <a:sym typeface="Maven Pro"/>
              </a:rPr>
              <a:t>@Delete Mapping</a:t>
            </a:r>
            <a:endParaRPr i="1" sz="2300"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300"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35"/>
          <p:cNvSpPr txBox="1"/>
          <p:nvPr/>
        </p:nvSpPr>
        <p:spPr>
          <a:xfrm>
            <a:off x="4083875" y="468975"/>
            <a:ext cx="4892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2200">
                <a:solidFill>
                  <a:schemeClr val="lt1"/>
                </a:solidFill>
                <a:highlight>
                  <a:srgbClr val="FF9900"/>
                </a:highlight>
              </a:rPr>
              <a:t>Tomcat started on port(s): 9090 (http)</a:t>
            </a:r>
            <a:endParaRPr i="1" sz="2200">
              <a:solidFill>
                <a:schemeClr val="lt1"/>
              </a:solidFill>
              <a:highlight>
                <a:srgbClr val="FF9900"/>
              </a:highlight>
            </a:endParaRPr>
          </a:p>
        </p:txBody>
      </p:sp>
      <p:sp>
        <p:nvSpPr>
          <p:cNvPr id="465" name="Google Shape;465;p35"/>
          <p:cNvSpPr txBox="1"/>
          <p:nvPr/>
        </p:nvSpPr>
        <p:spPr>
          <a:xfrm>
            <a:off x="4692550" y="992175"/>
            <a:ext cx="46713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2100" u="sng"/>
              <a:t>http://localhost:9090/api/v1/doctor</a:t>
            </a:r>
            <a:endParaRPr i="1" sz="2100" u="sng"/>
          </a:p>
        </p:txBody>
      </p:sp>
      <p:pic>
        <p:nvPicPr>
          <p:cNvPr id="466" name="Google Shape;466;p35"/>
          <p:cNvPicPr preferRelativeResize="0"/>
          <p:nvPr/>
        </p:nvPicPr>
        <p:blipFill rotWithShape="1">
          <a:blip r:embed="rId3">
            <a:alphaModFix/>
          </a:blip>
          <a:srcRect b="74164" l="0" r="0" t="3845"/>
          <a:stretch/>
        </p:blipFill>
        <p:spPr>
          <a:xfrm>
            <a:off x="0" y="1723775"/>
            <a:ext cx="9144000" cy="1130992"/>
          </a:xfrm>
          <a:prstGeom prst="rect">
            <a:avLst/>
          </a:prstGeom>
          <a:noFill/>
          <a:ln>
            <a:noFill/>
          </a:ln>
        </p:spPr>
      </p:pic>
      <p:sp>
        <p:nvSpPr>
          <p:cNvPr id="467" name="Google Shape;467;p35"/>
          <p:cNvSpPr txBox="1"/>
          <p:nvPr/>
        </p:nvSpPr>
        <p:spPr>
          <a:xfrm>
            <a:off x="4475650" y="2854775"/>
            <a:ext cx="50214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2100" u="sng"/>
              <a:t>http://localhost:9090/api/v1/doctor/1</a:t>
            </a:r>
            <a:endParaRPr/>
          </a:p>
        </p:txBody>
      </p:sp>
      <p:pic>
        <p:nvPicPr>
          <p:cNvPr id="468" name="Google Shape;468;p35"/>
          <p:cNvPicPr preferRelativeResize="0"/>
          <p:nvPr/>
        </p:nvPicPr>
        <p:blipFill rotWithShape="1">
          <a:blip r:embed="rId4">
            <a:alphaModFix/>
          </a:blip>
          <a:srcRect b="73172" l="0" r="0" t="3763"/>
          <a:stretch/>
        </p:blipFill>
        <p:spPr>
          <a:xfrm>
            <a:off x="0" y="3586376"/>
            <a:ext cx="9144000" cy="118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3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highlight>
                  <a:srgbClr val="FFF2CC"/>
                </a:highlight>
              </a:rPr>
              <a:t>Angular App Component Diagram</a:t>
            </a:r>
            <a:endParaRPr>
              <a:highlight>
                <a:srgbClr val="FFF2CC"/>
              </a:highlight>
            </a:endParaRPr>
          </a:p>
        </p:txBody>
      </p:sp>
      <p:sp>
        <p:nvSpPr>
          <p:cNvPr id="474" name="Google Shape;474;p36"/>
          <p:cNvSpPr/>
          <p:nvPr/>
        </p:nvSpPr>
        <p:spPr>
          <a:xfrm>
            <a:off x="3154400" y="1828350"/>
            <a:ext cx="2933400" cy="562500"/>
          </a:xfrm>
          <a:prstGeom prst="rect">
            <a:avLst/>
          </a:prstGeom>
          <a:solidFill>
            <a:srgbClr val="FCE5CD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p36"/>
          <p:cNvSpPr/>
          <p:nvPr/>
        </p:nvSpPr>
        <p:spPr>
          <a:xfrm>
            <a:off x="3154400" y="2548350"/>
            <a:ext cx="2933400" cy="562500"/>
          </a:xfrm>
          <a:prstGeom prst="rect">
            <a:avLst/>
          </a:prstGeom>
          <a:solidFill>
            <a:srgbClr val="FCE5CD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p36"/>
          <p:cNvSpPr/>
          <p:nvPr/>
        </p:nvSpPr>
        <p:spPr>
          <a:xfrm>
            <a:off x="3154400" y="3250750"/>
            <a:ext cx="2933400" cy="562500"/>
          </a:xfrm>
          <a:prstGeom prst="rect">
            <a:avLst/>
          </a:prstGeom>
          <a:solidFill>
            <a:srgbClr val="FCE5CD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" name="Google Shape;477;p36"/>
          <p:cNvSpPr/>
          <p:nvPr/>
        </p:nvSpPr>
        <p:spPr>
          <a:xfrm>
            <a:off x="3154400" y="3953150"/>
            <a:ext cx="2933400" cy="562500"/>
          </a:xfrm>
          <a:prstGeom prst="rect">
            <a:avLst/>
          </a:prstGeom>
          <a:solidFill>
            <a:srgbClr val="FCE5CD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p36"/>
          <p:cNvSpPr txBox="1"/>
          <p:nvPr/>
        </p:nvSpPr>
        <p:spPr>
          <a:xfrm>
            <a:off x="3319050" y="1894050"/>
            <a:ext cx="2768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latin typeface="Nunito"/>
                <a:ea typeface="Nunito"/>
                <a:cs typeface="Nunito"/>
                <a:sym typeface="Nunito"/>
              </a:rPr>
              <a:t>Create-Doctor Component</a:t>
            </a:r>
            <a:endParaRPr b="1" sz="16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79" name="Google Shape;479;p36"/>
          <p:cNvSpPr txBox="1"/>
          <p:nvPr/>
        </p:nvSpPr>
        <p:spPr>
          <a:xfrm>
            <a:off x="3332138" y="3316450"/>
            <a:ext cx="300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latin typeface="Nunito"/>
                <a:ea typeface="Nunito"/>
                <a:cs typeface="Nunito"/>
                <a:sym typeface="Nunito"/>
              </a:rPr>
              <a:t>View-</a:t>
            </a:r>
            <a:r>
              <a:rPr b="1" lang="en-GB" sz="1600">
                <a:latin typeface="Nunito"/>
                <a:ea typeface="Nunito"/>
                <a:cs typeface="Nunito"/>
                <a:sym typeface="Nunito"/>
              </a:rPr>
              <a:t>Doctor Component</a:t>
            </a:r>
            <a:endParaRPr/>
          </a:p>
        </p:txBody>
      </p:sp>
      <p:sp>
        <p:nvSpPr>
          <p:cNvPr id="480" name="Google Shape;480;p36"/>
          <p:cNvSpPr txBox="1"/>
          <p:nvPr/>
        </p:nvSpPr>
        <p:spPr>
          <a:xfrm>
            <a:off x="3241663" y="4027650"/>
            <a:ext cx="300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latin typeface="Nunito"/>
                <a:ea typeface="Nunito"/>
                <a:cs typeface="Nunito"/>
                <a:sym typeface="Nunito"/>
              </a:rPr>
              <a:t>Update-</a:t>
            </a:r>
            <a:r>
              <a:rPr b="1" lang="en-GB" sz="1600">
                <a:latin typeface="Nunito"/>
                <a:ea typeface="Nunito"/>
                <a:cs typeface="Nunito"/>
                <a:sym typeface="Nunito"/>
              </a:rPr>
              <a:t>Doctor Component</a:t>
            </a:r>
            <a:endParaRPr/>
          </a:p>
        </p:txBody>
      </p:sp>
      <p:sp>
        <p:nvSpPr>
          <p:cNvPr id="481" name="Google Shape;481;p36"/>
          <p:cNvSpPr txBox="1"/>
          <p:nvPr/>
        </p:nvSpPr>
        <p:spPr>
          <a:xfrm>
            <a:off x="3650550" y="2605250"/>
            <a:ext cx="300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latin typeface="Nunito"/>
                <a:ea typeface="Nunito"/>
                <a:cs typeface="Nunito"/>
                <a:sym typeface="Nunito"/>
              </a:rPr>
              <a:t>Doctor Component</a:t>
            </a:r>
            <a:endParaRPr/>
          </a:p>
        </p:txBody>
      </p:sp>
      <p:sp>
        <p:nvSpPr>
          <p:cNvPr id="482" name="Google Shape;482;p36"/>
          <p:cNvSpPr/>
          <p:nvPr/>
        </p:nvSpPr>
        <p:spPr>
          <a:xfrm>
            <a:off x="552500" y="2262000"/>
            <a:ext cx="1456800" cy="1135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3" name="Google Shape;483;p36"/>
          <p:cNvSpPr/>
          <p:nvPr/>
        </p:nvSpPr>
        <p:spPr>
          <a:xfrm>
            <a:off x="6573425" y="2387600"/>
            <a:ext cx="2297100" cy="807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4" name="Google Shape;484;p36"/>
          <p:cNvSpPr txBox="1"/>
          <p:nvPr/>
        </p:nvSpPr>
        <p:spPr>
          <a:xfrm>
            <a:off x="884875" y="2559200"/>
            <a:ext cx="912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>
                <a:latin typeface="Nunito"/>
                <a:ea typeface="Nunito"/>
                <a:cs typeface="Nunito"/>
                <a:sym typeface="Nunito"/>
              </a:rPr>
              <a:t>App</a:t>
            </a:r>
            <a:endParaRPr sz="2000"/>
          </a:p>
        </p:txBody>
      </p:sp>
      <p:sp>
        <p:nvSpPr>
          <p:cNvPr id="485" name="Google Shape;485;p36"/>
          <p:cNvSpPr txBox="1"/>
          <p:nvPr/>
        </p:nvSpPr>
        <p:spPr>
          <a:xfrm>
            <a:off x="6742500" y="2529500"/>
            <a:ext cx="3000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>
                <a:latin typeface="Nunito"/>
                <a:ea typeface="Nunito"/>
                <a:cs typeface="Nunito"/>
                <a:sym typeface="Nunito"/>
              </a:rPr>
              <a:t>DoctorService</a:t>
            </a:r>
            <a:endParaRPr/>
          </a:p>
        </p:txBody>
      </p:sp>
      <p:sp>
        <p:nvSpPr>
          <p:cNvPr id="486" name="Google Shape;486;p36"/>
          <p:cNvSpPr/>
          <p:nvPr/>
        </p:nvSpPr>
        <p:spPr>
          <a:xfrm>
            <a:off x="1423175" y="3082400"/>
            <a:ext cx="1245600" cy="562500"/>
          </a:xfrm>
          <a:prstGeom prst="roundRect">
            <a:avLst>
              <a:gd fmla="val 16667" name="adj"/>
            </a:avLst>
          </a:prstGeom>
          <a:solidFill>
            <a:srgbClr val="FFFF00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7" name="Google Shape;487;p36"/>
          <p:cNvSpPr/>
          <p:nvPr/>
        </p:nvSpPr>
        <p:spPr>
          <a:xfrm>
            <a:off x="7654975" y="2986125"/>
            <a:ext cx="1368000" cy="562500"/>
          </a:xfrm>
          <a:prstGeom prst="roundRect">
            <a:avLst>
              <a:gd fmla="val 16667" name="adj"/>
            </a:avLst>
          </a:prstGeom>
          <a:solidFill>
            <a:srgbClr val="FFFF00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8" name="Google Shape;488;p36"/>
          <p:cNvSpPr txBox="1"/>
          <p:nvPr/>
        </p:nvSpPr>
        <p:spPr>
          <a:xfrm>
            <a:off x="1501675" y="3102050"/>
            <a:ext cx="3000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>
                <a:latin typeface="Nunito"/>
                <a:ea typeface="Nunito"/>
                <a:cs typeface="Nunito"/>
                <a:sym typeface="Nunito"/>
              </a:rPr>
              <a:t>Router</a:t>
            </a:r>
            <a:endParaRPr/>
          </a:p>
        </p:txBody>
      </p:sp>
      <p:sp>
        <p:nvSpPr>
          <p:cNvPr id="489" name="Google Shape;489;p36"/>
          <p:cNvSpPr txBox="1"/>
          <p:nvPr/>
        </p:nvSpPr>
        <p:spPr>
          <a:xfrm>
            <a:off x="7654975" y="3021075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latin typeface="Nunito"/>
                <a:ea typeface="Nunito"/>
                <a:cs typeface="Nunito"/>
                <a:sym typeface="Nunito"/>
              </a:rPr>
              <a:t>HttpClient</a:t>
            </a:r>
            <a:endParaRPr sz="1200"/>
          </a:p>
        </p:txBody>
      </p:sp>
      <p:cxnSp>
        <p:nvCxnSpPr>
          <p:cNvPr id="490" name="Google Shape;490;p36"/>
          <p:cNvCxnSpPr/>
          <p:nvPr/>
        </p:nvCxnSpPr>
        <p:spPr>
          <a:xfrm>
            <a:off x="2200050" y="2109650"/>
            <a:ext cx="10500" cy="9945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1" name="Google Shape;491;p36"/>
          <p:cNvCxnSpPr/>
          <p:nvPr/>
        </p:nvCxnSpPr>
        <p:spPr>
          <a:xfrm>
            <a:off x="2200050" y="3644900"/>
            <a:ext cx="0" cy="6246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2" name="Google Shape;492;p36"/>
          <p:cNvCxnSpPr>
            <a:endCxn id="474" idx="1"/>
          </p:cNvCxnSpPr>
          <p:nvPr/>
        </p:nvCxnSpPr>
        <p:spPr>
          <a:xfrm flipH="1" rot="10800000">
            <a:off x="2189900" y="2109600"/>
            <a:ext cx="964500" cy="201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93" name="Google Shape;493;p36"/>
          <p:cNvCxnSpPr/>
          <p:nvPr/>
        </p:nvCxnSpPr>
        <p:spPr>
          <a:xfrm flipH="1" rot="10800000">
            <a:off x="2189900" y="4233150"/>
            <a:ext cx="964500" cy="201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94" name="Google Shape;494;p36"/>
          <p:cNvCxnSpPr/>
          <p:nvPr/>
        </p:nvCxnSpPr>
        <p:spPr>
          <a:xfrm flipH="1">
            <a:off x="2668650" y="3355325"/>
            <a:ext cx="274800" cy="24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5" name="Google Shape;495;p36"/>
          <p:cNvCxnSpPr/>
          <p:nvPr/>
        </p:nvCxnSpPr>
        <p:spPr>
          <a:xfrm>
            <a:off x="2953500" y="2832950"/>
            <a:ext cx="8100" cy="7923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6" name="Google Shape;496;p36"/>
          <p:cNvCxnSpPr/>
          <p:nvPr/>
        </p:nvCxnSpPr>
        <p:spPr>
          <a:xfrm>
            <a:off x="2943450" y="2830850"/>
            <a:ext cx="241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97" name="Google Shape;497;p36"/>
          <p:cNvCxnSpPr/>
          <p:nvPr/>
        </p:nvCxnSpPr>
        <p:spPr>
          <a:xfrm>
            <a:off x="2953500" y="3625250"/>
            <a:ext cx="241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98" name="Google Shape;498;p36"/>
          <p:cNvCxnSpPr/>
          <p:nvPr/>
        </p:nvCxnSpPr>
        <p:spPr>
          <a:xfrm>
            <a:off x="6328925" y="2019225"/>
            <a:ext cx="7200" cy="22341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9" name="Google Shape;499;p36"/>
          <p:cNvCxnSpPr/>
          <p:nvPr/>
        </p:nvCxnSpPr>
        <p:spPr>
          <a:xfrm flipH="1">
            <a:off x="6087750" y="4232600"/>
            <a:ext cx="231300" cy="36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00" name="Google Shape;500;p36"/>
          <p:cNvCxnSpPr/>
          <p:nvPr/>
        </p:nvCxnSpPr>
        <p:spPr>
          <a:xfrm rot="10800000">
            <a:off x="6098200" y="3531100"/>
            <a:ext cx="221100" cy="18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01" name="Google Shape;501;p36"/>
          <p:cNvCxnSpPr/>
          <p:nvPr/>
        </p:nvCxnSpPr>
        <p:spPr>
          <a:xfrm flipH="1">
            <a:off x="6087750" y="2819600"/>
            <a:ext cx="231300" cy="33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02" name="Google Shape;502;p36"/>
          <p:cNvCxnSpPr/>
          <p:nvPr/>
        </p:nvCxnSpPr>
        <p:spPr>
          <a:xfrm flipH="1">
            <a:off x="6087725" y="2039325"/>
            <a:ext cx="241200" cy="81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03" name="Google Shape;503;p36"/>
          <p:cNvCxnSpPr/>
          <p:nvPr/>
        </p:nvCxnSpPr>
        <p:spPr>
          <a:xfrm>
            <a:off x="6328925" y="2820800"/>
            <a:ext cx="241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3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FF"/>
                </a:solidFill>
              </a:rPr>
              <a:t>Routes</a:t>
            </a:r>
            <a:endParaRPr>
              <a:solidFill>
                <a:srgbClr val="0000FF"/>
              </a:solidFill>
            </a:endParaRPr>
          </a:p>
        </p:txBody>
      </p:sp>
      <p:pic>
        <p:nvPicPr>
          <p:cNvPr id="509" name="Google Shape;509;p37"/>
          <p:cNvPicPr preferRelativeResize="0"/>
          <p:nvPr/>
        </p:nvPicPr>
        <p:blipFill rotWithShape="1">
          <a:blip r:embed="rId3">
            <a:alphaModFix/>
          </a:blip>
          <a:srcRect b="58374" l="17218" r="48733" t="26492"/>
          <a:stretch/>
        </p:blipFill>
        <p:spPr>
          <a:xfrm>
            <a:off x="1295863" y="1305350"/>
            <a:ext cx="6552274" cy="1638074"/>
          </a:xfrm>
          <a:prstGeom prst="rect">
            <a:avLst/>
          </a:prstGeom>
          <a:noFill/>
          <a:ln>
            <a:noFill/>
          </a:ln>
        </p:spPr>
      </p:pic>
      <p:sp>
        <p:nvSpPr>
          <p:cNvPr id="510" name="Google Shape;510;p37"/>
          <p:cNvSpPr txBox="1"/>
          <p:nvPr/>
        </p:nvSpPr>
        <p:spPr>
          <a:xfrm>
            <a:off x="1263425" y="3084100"/>
            <a:ext cx="4410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 sz="2400">
                <a:solidFill>
                  <a:srgbClr val="FF9900"/>
                </a:solidFill>
              </a:rPr>
              <a:t>http://localhost:4200/doctor</a:t>
            </a:r>
            <a:endParaRPr b="1" i="1" sz="2400">
              <a:solidFill>
                <a:srgbClr val="FF9900"/>
              </a:solidFill>
            </a:endParaRPr>
          </a:p>
        </p:txBody>
      </p:sp>
      <p:pic>
        <p:nvPicPr>
          <p:cNvPr id="511" name="Google Shape;511;p37"/>
          <p:cNvPicPr preferRelativeResize="0"/>
          <p:nvPr/>
        </p:nvPicPr>
        <p:blipFill rotWithShape="1">
          <a:blip r:embed="rId4">
            <a:alphaModFix/>
          </a:blip>
          <a:srcRect b="24447" l="14594" r="30144" t="63476"/>
          <a:stretch/>
        </p:blipFill>
        <p:spPr>
          <a:xfrm>
            <a:off x="1000821" y="3688450"/>
            <a:ext cx="7877530" cy="99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38"/>
          <p:cNvSpPr txBox="1"/>
          <p:nvPr/>
        </p:nvSpPr>
        <p:spPr>
          <a:xfrm>
            <a:off x="1175350" y="593050"/>
            <a:ext cx="78459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700">
                <a:solidFill>
                  <a:srgbClr val="0000FF"/>
                </a:solidFill>
                <a:latin typeface="Maven Pro"/>
                <a:ea typeface="Maven Pro"/>
                <a:cs typeface="Maven Pro"/>
                <a:sym typeface="Maven Pro"/>
              </a:rPr>
              <a:t>Admin Login  </a:t>
            </a:r>
            <a:r>
              <a:rPr b="1" lang="en-GB" sz="2700">
                <a:solidFill>
                  <a:srgbClr val="F1C232"/>
                </a:solidFill>
                <a:latin typeface="Maven Pro"/>
                <a:ea typeface="Maven Pro"/>
                <a:cs typeface="Maven Pro"/>
                <a:sym typeface="Maven Pro"/>
              </a:rPr>
              <a:t>  </a:t>
            </a:r>
            <a:r>
              <a:rPr b="1" lang="en-GB" sz="2700">
                <a:solidFill>
                  <a:srgbClr val="FFDD13"/>
                </a:solidFill>
                <a:latin typeface="Maven Pro"/>
                <a:ea typeface="Maven Pro"/>
                <a:cs typeface="Maven Pro"/>
                <a:sym typeface="Maven Pro"/>
              </a:rPr>
              <a:t>Doctor Details </a:t>
            </a:r>
            <a:r>
              <a:rPr b="1" lang="en-GB" sz="2700">
                <a:solidFill>
                  <a:srgbClr val="0000FF"/>
                </a:solidFill>
                <a:latin typeface="Maven Pro"/>
                <a:ea typeface="Maven Pro"/>
                <a:cs typeface="Maven Pro"/>
                <a:sym typeface="Maven Pro"/>
              </a:rPr>
              <a:t>    </a:t>
            </a:r>
            <a:r>
              <a:rPr b="1" lang="en-GB" sz="2700">
                <a:solidFill>
                  <a:srgbClr val="FF0000"/>
                </a:solidFill>
                <a:latin typeface="Maven Pro"/>
                <a:ea typeface="Maven Pro"/>
                <a:cs typeface="Maven Pro"/>
                <a:sym typeface="Maven Pro"/>
              </a:rPr>
              <a:t>Doctor CRUD</a:t>
            </a:r>
            <a:endParaRPr sz="1300">
              <a:solidFill>
                <a:srgbClr val="FF0000"/>
              </a:solidFill>
            </a:endParaRPr>
          </a:p>
        </p:txBody>
      </p:sp>
      <p:cxnSp>
        <p:nvCxnSpPr>
          <p:cNvPr id="517" name="Google Shape;517;p38"/>
          <p:cNvCxnSpPr/>
          <p:nvPr/>
        </p:nvCxnSpPr>
        <p:spPr>
          <a:xfrm>
            <a:off x="3405550" y="934275"/>
            <a:ext cx="2310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18" name="Google Shape;518;p38"/>
          <p:cNvCxnSpPr/>
          <p:nvPr/>
        </p:nvCxnSpPr>
        <p:spPr>
          <a:xfrm>
            <a:off x="6159825" y="934275"/>
            <a:ext cx="2310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519" name="Google Shape;519;p38"/>
          <p:cNvPicPr preferRelativeResize="0"/>
          <p:nvPr/>
        </p:nvPicPr>
        <p:blipFill rotWithShape="1">
          <a:blip r:embed="rId3">
            <a:alphaModFix/>
          </a:blip>
          <a:srcRect b="5191" l="0" r="1244" t="8280"/>
          <a:stretch/>
        </p:blipFill>
        <p:spPr>
          <a:xfrm>
            <a:off x="1175350" y="1135175"/>
            <a:ext cx="7724798" cy="3807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4" name="Google Shape;524;p39"/>
          <p:cNvPicPr preferRelativeResize="0"/>
          <p:nvPr/>
        </p:nvPicPr>
        <p:blipFill rotWithShape="1">
          <a:blip r:embed="rId3">
            <a:alphaModFix/>
          </a:blip>
          <a:srcRect b="6400" l="0" r="0" t="7229"/>
          <a:stretch/>
        </p:blipFill>
        <p:spPr>
          <a:xfrm>
            <a:off x="262925" y="251125"/>
            <a:ext cx="5562427" cy="2702349"/>
          </a:xfrm>
          <a:prstGeom prst="rect">
            <a:avLst/>
          </a:prstGeom>
          <a:noFill/>
          <a:ln cap="flat" cmpd="sng" w="76200">
            <a:solidFill>
              <a:srgbClr val="FCE5CD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25" name="Google Shape;525;p39"/>
          <p:cNvPicPr preferRelativeResize="0"/>
          <p:nvPr/>
        </p:nvPicPr>
        <p:blipFill rotWithShape="1">
          <a:blip r:embed="rId4">
            <a:alphaModFix/>
          </a:blip>
          <a:srcRect b="10566" l="0" r="0" t="7900"/>
          <a:stretch/>
        </p:blipFill>
        <p:spPr>
          <a:xfrm>
            <a:off x="3395608" y="2400975"/>
            <a:ext cx="5607744" cy="2571750"/>
          </a:xfrm>
          <a:prstGeom prst="rect">
            <a:avLst/>
          </a:prstGeom>
          <a:noFill/>
          <a:ln cap="flat" cmpd="sng" w="76200">
            <a:solidFill>
              <a:srgbClr val="CFE2F3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26" name="Google Shape;526;p39"/>
          <p:cNvPicPr preferRelativeResize="0"/>
          <p:nvPr/>
        </p:nvPicPr>
        <p:blipFill rotWithShape="1">
          <a:blip r:embed="rId5">
            <a:alphaModFix/>
          </a:blip>
          <a:srcRect b="15528" l="0" r="58085" t="8199"/>
          <a:stretch/>
        </p:blipFill>
        <p:spPr>
          <a:xfrm>
            <a:off x="2915000" y="1657550"/>
            <a:ext cx="2129899" cy="2179975"/>
          </a:xfrm>
          <a:prstGeom prst="rect">
            <a:avLst/>
          </a:prstGeom>
          <a:noFill/>
          <a:ln cap="flat" cmpd="sng" w="76200">
            <a:solidFill>
              <a:srgbClr val="EAD1DC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27" name="Google Shape;527;p39"/>
          <p:cNvSpPr txBox="1"/>
          <p:nvPr/>
        </p:nvSpPr>
        <p:spPr>
          <a:xfrm>
            <a:off x="5919225" y="652925"/>
            <a:ext cx="3624300" cy="11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700">
                <a:solidFill>
                  <a:schemeClr val="lt2"/>
                </a:solidFill>
                <a:latin typeface="Maven Pro"/>
                <a:ea typeface="Maven Pro"/>
                <a:cs typeface="Maven Pro"/>
                <a:sym typeface="Maven Pro"/>
              </a:rPr>
              <a:t>  </a:t>
            </a:r>
            <a:r>
              <a:rPr b="1" lang="en-GB" sz="3100">
                <a:solidFill>
                  <a:schemeClr val="lt2"/>
                </a:solidFill>
                <a:latin typeface="Maven Pro"/>
                <a:ea typeface="Maven Pro"/>
                <a:cs typeface="Maven Pro"/>
                <a:sym typeface="Maven Pro"/>
              </a:rPr>
              <a:t>Update Doctor </a:t>
            </a:r>
            <a:endParaRPr b="1" sz="3100">
              <a:solidFill>
                <a:schemeClr val="lt2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100">
                <a:solidFill>
                  <a:schemeClr val="lt2"/>
                </a:solidFill>
                <a:latin typeface="Maven Pro"/>
                <a:ea typeface="Maven Pro"/>
                <a:cs typeface="Maven Pro"/>
                <a:sym typeface="Maven Pro"/>
              </a:rPr>
              <a:t>  Details</a:t>
            </a:r>
            <a:endParaRPr sz="1800">
              <a:solidFill>
                <a:schemeClr val="lt2"/>
              </a:solidFill>
            </a:endParaRPr>
          </a:p>
        </p:txBody>
      </p:sp>
      <p:sp>
        <p:nvSpPr>
          <p:cNvPr id="528" name="Google Shape;528;p39"/>
          <p:cNvSpPr txBox="1"/>
          <p:nvPr/>
        </p:nvSpPr>
        <p:spPr>
          <a:xfrm>
            <a:off x="453775" y="3467550"/>
            <a:ext cx="3000000" cy="11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100">
                <a:solidFill>
                  <a:srgbClr val="B4A7D6"/>
                </a:solidFill>
                <a:latin typeface="Maven Pro"/>
                <a:ea typeface="Maven Pro"/>
                <a:cs typeface="Maven Pro"/>
                <a:sym typeface="Maven Pro"/>
              </a:rPr>
              <a:t>Register </a:t>
            </a:r>
            <a:endParaRPr b="1" sz="3100">
              <a:solidFill>
                <a:srgbClr val="B4A7D6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100">
                <a:solidFill>
                  <a:srgbClr val="B4A7D6"/>
                </a:solidFill>
                <a:latin typeface="Maven Pro"/>
                <a:ea typeface="Maven Pro"/>
                <a:cs typeface="Maven Pro"/>
                <a:sym typeface="Maven Pro"/>
              </a:rPr>
              <a:t>New Doctor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40"/>
          <p:cNvSpPr txBox="1"/>
          <p:nvPr>
            <p:ph type="title"/>
          </p:nvPr>
        </p:nvSpPr>
        <p:spPr>
          <a:xfrm>
            <a:off x="-50225" y="1697750"/>
            <a:ext cx="9194100" cy="1276500"/>
          </a:xfrm>
          <a:prstGeom prst="rect">
            <a:avLst/>
          </a:prstGeom>
          <a:solidFill>
            <a:srgbClr val="E1F0FD"/>
          </a:solidFill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                                 </a:t>
            </a:r>
            <a:r>
              <a:rPr lang="en-GB" sz="3555">
                <a:solidFill>
                  <a:srgbClr val="000000"/>
                </a:solidFill>
              </a:rPr>
              <a:t>Module 4</a:t>
            </a:r>
            <a:endParaRPr sz="3555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555">
                <a:solidFill>
                  <a:srgbClr val="000000"/>
                </a:solidFill>
              </a:rPr>
              <a:t>                       Patient CRUD</a:t>
            </a:r>
            <a:endParaRPr sz="3555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41"/>
          <p:cNvSpPr txBox="1"/>
          <p:nvPr>
            <p:ph type="title"/>
          </p:nvPr>
        </p:nvSpPr>
        <p:spPr>
          <a:xfrm>
            <a:off x="1303800" y="598575"/>
            <a:ext cx="7455000" cy="66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highlight>
                  <a:srgbClr val="00FFFF"/>
                </a:highlight>
              </a:rPr>
              <a:t>Module </a:t>
            </a:r>
            <a:r>
              <a:rPr lang="en-GB">
                <a:highlight>
                  <a:srgbClr val="00FFFF"/>
                </a:highlight>
              </a:rPr>
              <a:t>4: Patient CRUD Operations</a:t>
            </a:r>
            <a:endParaRPr>
              <a:highlight>
                <a:srgbClr val="00FFFF"/>
              </a:highlight>
            </a:endParaRPr>
          </a:p>
        </p:txBody>
      </p:sp>
      <p:pic>
        <p:nvPicPr>
          <p:cNvPr id="539" name="Google Shape;539;p41"/>
          <p:cNvPicPr preferRelativeResize="0"/>
          <p:nvPr/>
        </p:nvPicPr>
        <p:blipFill rotWithShape="1">
          <a:blip r:embed="rId3">
            <a:alphaModFix/>
          </a:blip>
          <a:srcRect b="17577" l="16991" r="17430" t="15942"/>
          <a:stretch/>
        </p:blipFill>
        <p:spPr>
          <a:xfrm>
            <a:off x="2632338" y="1939675"/>
            <a:ext cx="3879300" cy="2719200"/>
          </a:xfrm>
          <a:prstGeom prst="roundRect">
            <a:avLst>
              <a:gd fmla="val 16667" name="adj"/>
            </a:avLst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540" name="Google Shape;540;p41"/>
          <p:cNvPicPr preferRelativeResize="0"/>
          <p:nvPr/>
        </p:nvPicPr>
        <p:blipFill rotWithShape="1">
          <a:blip r:embed="rId4">
            <a:alphaModFix/>
          </a:blip>
          <a:srcRect b="8438" l="7555" r="7834" t="4118"/>
          <a:stretch/>
        </p:blipFill>
        <p:spPr>
          <a:xfrm>
            <a:off x="163775" y="1493625"/>
            <a:ext cx="2222700" cy="1557600"/>
          </a:xfrm>
          <a:prstGeom prst="roundRect">
            <a:avLst>
              <a:gd fmla="val 16667" name="adj"/>
            </a:avLst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541" name="Google Shape;541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90550" y="3444250"/>
            <a:ext cx="2222700" cy="15576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5"/>
          <p:cNvSpPr txBox="1"/>
          <p:nvPr>
            <p:ph type="title"/>
          </p:nvPr>
        </p:nvSpPr>
        <p:spPr>
          <a:xfrm>
            <a:off x="1303800" y="699025"/>
            <a:ext cx="7030500" cy="717600"/>
          </a:xfrm>
          <a:prstGeom prst="rect">
            <a:avLst/>
          </a:prstGeom>
          <a:solidFill>
            <a:srgbClr val="E1F0FD"/>
          </a:solidFill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</a:rPr>
              <a:t>Hospital Management System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88" name="Google Shape;288;p15"/>
          <p:cNvSpPr txBox="1"/>
          <p:nvPr>
            <p:ph idx="1" type="body"/>
          </p:nvPr>
        </p:nvSpPr>
        <p:spPr>
          <a:xfrm>
            <a:off x="602750" y="1547075"/>
            <a:ext cx="8307900" cy="32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 lnSpcReduction="10000"/>
          </a:bodyPr>
          <a:lstStyle/>
          <a:p>
            <a:pPr indent="-326412" lvl="0" marL="901700" marR="736600" rtl="0" algn="l">
              <a:spcBef>
                <a:spcPts val="0"/>
              </a:spcBef>
              <a:spcAft>
                <a:spcPts val="0"/>
              </a:spcAft>
              <a:buClr>
                <a:srgbClr val="505656"/>
              </a:buClr>
              <a:buSzPct val="100000"/>
              <a:buFont typeface="Roboto"/>
              <a:buChar char="●"/>
            </a:pPr>
            <a:r>
              <a:rPr lang="en-GB" sz="2200">
                <a:solidFill>
                  <a:srgbClr val="505656"/>
                </a:solidFill>
                <a:latin typeface="Roboto"/>
                <a:ea typeface="Roboto"/>
                <a:cs typeface="Roboto"/>
                <a:sym typeface="Roboto"/>
              </a:rPr>
              <a:t>Hospital Management System is easy to use and eliminates errors caused by handwriting.</a:t>
            </a:r>
            <a:endParaRPr sz="2200">
              <a:solidFill>
                <a:srgbClr val="50565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6412" lvl="0" marL="901700" marR="736600" rtl="0" algn="l">
              <a:spcBef>
                <a:spcPts val="0"/>
              </a:spcBef>
              <a:spcAft>
                <a:spcPts val="0"/>
              </a:spcAft>
              <a:buClr>
                <a:srgbClr val="505656"/>
              </a:buClr>
              <a:buSzPct val="100000"/>
              <a:buFont typeface="Roboto"/>
              <a:buChar char="●"/>
            </a:pPr>
            <a:r>
              <a:rPr lang="en-GB" sz="2200">
                <a:solidFill>
                  <a:srgbClr val="505656"/>
                </a:solidFill>
                <a:latin typeface="Roboto"/>
                <a:ea typeface="Roboto"/>
                <a:cs typeface="Roboto"/>
                <a:sym typeface="Roboto"/>
              </a:rPr>
              <a:t>It provides all data in a single platform, hence enables Business Intelligence Module to provide valuable insights into hospital operations and the quality of patient care.</a:t>
            </a:r>
            <a:endParaRPr sz="2200">
              <a:solidFill>
                <a:srgbClr val="50565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6412" lvl="0" marL="901700" marR="736600" rtl="0" algn="l">
              <a:spcBef>
                <a:spcPts val="0"/>
              </a:spcBef>
              <a:spcAft>
                <a:spcPts val="0"/>
              </a:spcAft>
              <a:buClr>
                <a:srgbClr val="505656"/>
              </a:buClr>
              <a:buSzPct val="100000"/>
              <a:buFont typeface="Roboto"/>
              <a:buChar char="●"/>
            </a:pPr>
            <a:r>
              <a:rPr lang="en-GB" sz="2200">
                <a:solidFill>
                  <a:srgbClr val="505656"/>
                </a:solidFill>
                <a:latin typeface="Roboto"/>
                <a:ea typeface="Roboto"/>
                <a:cs typeface="Roboto"/>
                <a:sym typeface="Roboto"/>
              </a:rPr>
              <a:t>It enhances the overall health care experience in a healthcare facility.</a:t>
            </a:r>
            <a:endParaRPr sz="2200">
              <a:solidFill>
                <a:srgbClr val="50565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6412" lvl="0" marL="901700" marR="736600" rtl="0" algn="l">
              <a:spcBef>
                <a:spcPts val="0"/>
              </a:spcBef>
              <a:spcAft>
                <a:spcPts val="0"/>
              </a:spcAft>
              <a:buClr>
                <a:srgbClr val="505656"/>
              </a:buClr>
              <a:buSzPct val="100000"/>
              <a:buFont typeface="Roboto"/>
              <a:buChar char="●"/>
            </a:pPr>
            <a:r>
              <a:rPr lang="en-GB" sz="2200">
                <a:solidFill>
                  <a:srgbClr val="505656"/>
                </a:solidFill>
                <a:latin typeface="Roboto"/>
                <a:ea typeface="Roboto"/>
                <a:cs typeface="Roboto"/>
                <a:sym typeface="Roboto"/>
              </a:rPr>
              <a:t>It improves the communication and interaction of doctors with their patients.</a:t>
            </a:r>
            <a:endParaRPr sz="2200">
              <a:solidFill>
                <a:srgbClr val="50565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6412" lvl="0" marL="901700" marR="736600" rtl="0" algn="l">
              <a:spcBef>
                <a:spcPts val="0"/>
              </a:spcBef>
              <a:spcAft>
                <a:spcPts val="0"/>
              </a:spcAft>
              <a:buClr>
                <a:srgbClr val="505656"/>
              </a:buClr>
              <a:buSzPct val="100000"/>
              <a:buFont typeface="Roboto"/>
              <a:buChar char="●"/>
            </a:pPr>
            <a:r>
              <a:rPr lang="en-GB" sz="2200">
                <a:solidFill>
                  <a:srgbClr val="505656"/>
                </a:solidFill>
                <a:latin typeface="Roboto"/>
                <a:ea typeface="Roboto"/>
                <a:cs typeface="Roboto"/>
                <a:sym typeface="Roboto"/>
              </a:rPr>
              <a:t>It reduces expenses of an organization because of less paperwork, improved safety, and reduced duplication of testing.</a:t>
            </a:r>
            <a:endParaRPr sz="2200">
              <a:solidFill>
                <a:srgbClr val="50565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20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42"/>
          <p:cNvSpPr txBox="1"/>
          <p:nvPr>
            <p:ph type="title"/>
          </p:nvPr>
        </p:nvSpPr>
        <p:spPr>
          <a:xfrm>
            <a:off x="1303800" y="598575"/>
            <a:ext cx="4299300" cy="6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highlight>
                  <a:srgbClr val="00FFFF"/>
                </a:highlight>
              </a:rPr>
              <a:t>Spring Boot</a:t>
            </a:r>
            <a:r>
              <a:rPr lang="en-GB">
                <a:highlight>
                  <a:srgbClr val="00FFFF"/>
                </a:highlight>
              </a:rPr>
              <a:t> Architecture</a:t>
            </a:r>
            <a:endParaRPr>
              <a:highlight>
                <a:srgbClr val="00FFFF"/>
              </a:highlight>
            </a:endParaRPr>
          </a:p>
        </p:txBody>
      </p:sp>
      <p:pic>
        <p:nvPicPr>
          <p:cNvPr id="547" name="Google Shape;547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3800" y="1441075"/>
            <a:ext cx="7082400" cy="34167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43"/>
          <p:cNvSpPr txBox="1"/>
          <p:nvPr>
            <p:ph type="title"/>
          </p:nvPr>
        </p:nvSpPr>
        <p:spPr>
          <a:xfrm>
            <a:off x="1303800" y="598575"/>
            <a:ext cx="2982300" cy="63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highlight>
                  <a:srgbClr val="00FFFF"/>
                </a:highlight>
              </a:rPr>
              <a:t>Controller Layer</a:t>
            </a:r>
            <a:endParaRPr>
              <a:highlight>
                <a:srgbClr val="00FFFF"/>
              </a:highlight>
            </a:endParaRPr>
          </a:p>
        </p:txBody>
      </p:sp>
      <p:sp>
        <p:nvSpPr>
          <p:cNvPr id="553" name="Google Shape;553;p43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4" name="Google Shape;554;p43"/>
          <p:cNvSpPr/>
          <p:nvPr/>
        </p:nvSpPr>
        <p:spPr>
          <a:xfrm>
            <a:off x="1303800" y="1528175"/>
            <a:ext cx="4360800" cy="12549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rgbClr val="202124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The presentation layer consists of Views. the front-end part of the application and also It handles the HTTP requests.</a:t>
            </a:r>
            <a:endParaRPr sz="1700">
              <a:solidFill>
                <a:srgbClr val="202124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highlight>
                <a:srgbClr val="333333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55" name="Google Shape;555;p43"/>
          <p:cNvPicPr preferRelativeResize="0"/>
          <p:nvPr/>
        </p:nvPicPr>
        <p:blipFill rotWithShape="1">
          <a:blip r:embed="rId3">
            <a:alphaModFix/>
          </a:blip>
          <a:srcRect b="24017" l="0" r="49261" t="0"/>
          <a:stretch/>
        </p:blipFill>
        <p:spPr>
          <a:xfrm>
            <a:off x="1303800" y="2885800"/>
            <a:ext cx="4360801" cy="208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6" name="Google Shape;556;p43"/>
          <p:cNvPicPr preferRelativeResize="0"/>
          <p:nvPr/>
        </p:nvPicPr>
        <p:blipFill rotWithShape="1">
          <a:blip r:embed="rId4">
            <a:alphaModFix/>
          </a:blip>
          <a:srcRect b="2530" l="3437" r="0" t="5776"/>
          <a:stretch/>
        </p:blipFill>
        <p:spPr>
          <a:xfrm>
            <a:off x="5876500" y="598575"/>
            <a:ext cx="3267499" cy="437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44"/>
          <p:cNvSpPr txBox="1"/>
          <p:nvPr>
            <p:ph type="title"/>
          </p:nvPr>
        </p:nvSpPr>
        <p:spPr>
          <a:xfrm>
            <a:off x="1303800" y="598575"/>
            <a:ext cx="2547600" cy="66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highlight>
                  <a:srgbClr val="00FFFF"/>
                </a:highlight>
              </a:rPr>
              <a:t>Service Layer</a:t>
            </a:r>
            <a:endParaRPr>
              <a:highlight>
                <a:srgbClr val="00FFFF"/>
              </a:highlight>
            </a:endParaRPr>
          </a:p>
        </p:txBody>
      </p:sp>
      <p:sp>
        <p:nvSpPr>
          <p:cNvPr id="562" name="Google Shape;562;p44"/>
          <p:cNvSpPr/>
          <p:nvPr/>
        </p:nvSpPr>
        <p:spPr>
          <a:xfrm>
            <a:off x="1303800" y="1528175"/>
            <a:ext cx="4360800" cy="12549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50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 service layer is a layer in an application that facilitates communication between the controller and the persistence layer.</a:t>
            </a:r>
            <a:endParaRPr sz="1800"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63" name="Google Shape;563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3800" y="2935475"/>
            <a:ext cx="4360800" cy="1711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44"/>
          <p:cNvPicPr preferRelativeResize="0"/>
          <p:nvPr/>
        </p:nvPicPr>
        <p:blipFill rotWithShape="1">
          <a:blip r:embed="rId4">
            <a:alphaModFix/>
          </a:blip>
          <a:srcRect b="0" l="5367" r="11679" t="0"/>
          <a:stretch/>
        </p:blipFill>
        <p:spPr>
          <a:xfrm>
            <a:off x="5975900" y="598575"/>
            <a:ext cx="3118400" cy="4491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9" name="Google Shape;569;p45"/>
          <p:cNvPicPr preferRelativeResize="0"/>
          <p:nvPr/>
        </p:nvPicPr>
        <p:blipFill rotWithShape="1">
          <a:blip r:embed="rId3">
            <a:alphaModFix/>
          </a:blip>
          <a:srcRect b="3480" l="5942" r="9648" t="5643"/>
          <a:stretch/>
        </p:blipFill>
        <p:spPr>
          <a:xfrm>
            <a:off x="5901350" y="658475"/>
            <a:ext cx="3043875" cy="4186850"/>
          </a:xfrm>
          <a:prstGeom prst="rect">
            <a:avLst/>
          </a:prstGeom>
          <a:noFill/>
          <a:ln>
            <a:noFill/>
          </a:ln>
        </p:spPr>
      </p:pic>
      <p:sp>
        <p:nvSpPr>
          <p:cNvPr id="570" name="Google Shape;570;p45"/>
          <p:cNvSpPr txBox="1"/>
          <p:nvPr/>
        </p:nvSpPr>
        <p:spPr>
          <a:xfrm>
            <a:off x="1304525" y="658475"/>
            <a:ext cx="2545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chemeClr val="dk2"/>
                </a:solidFill>
                <a:highlight>
                  <a:srgbClr val="00FFFF"/>
                </a:highlight>
                <a:latin typeface="Maven Pro"/>
                <a:ea typeface="Maven Pro"/>
                <a:cs typeface="Maven Pro"/>
                <a:sym typeface="Maven Pro"/>
              </a:rPr>
              <a:t>Model Layer</a:t>
            </a:r>
            <a:endParaRPr b="1" sz="2800">
              <a:solidFill>
                <a:schemeClr val="dk2"/>
              </a:solidFill>
              <a:highlight>
                <a:srgbClr val="00FFFF"/>
              </a:highlight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571" name="Google Shape;571;p45"/>
          <p:cNvSpPr/>
          <p:nvPr/>
        </p:nvSpPr>
        <p:spPr>
          <a:xfrm>
            <a:off x="1304525" y="1528175"/>
            <a:ext cx="4360800" cy="12549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rgbClr val="333333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The persistence layer contains all the </a:t>
            </a:r>
            <a:r>
              <a:rPr b="1" lang="en-GB" sz="1700">
                <a:solidFill>
                  <a:srgbClr val="333333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storage logic</a:t>
            </a:r>
            <a:r>
              <a:rPr lang="en-GB" sz="1700">
                <a:solidFill>
                  <a:srgbClr val="333333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 and translates business objects from and to database rows.</a:t>
            </a:r>
            <a:endParaRPr>
              <a:highlight>
                <a:schemeClr val="lt1"/>
              </a:highlight>
            </a:endParaRPr>
          </a:p>
        </p:txBody>
      </p:sp>
      <p:pic>
        <p:nvPicPr>
          <p:cNvPr id="572" name="Google Shape;572;p45"/>
          <p:cNvPicPr preferRelativeResize="0"/>
          <p:nvPr/>
        </p:nvPicPr>
        <p:blipFill rotWithShape="1">
          <a:blip r:embed="rId4">
            <a:alphaModFix/>
          </a:blip>
          <a:srcRect b="63285" l="0" r="0" t="0"/>
          <a:stretch/>
        </p:blipFill>
        <p:spPr>
          <a:xfrm>
            <a:off x="1304525" y="2956900"/>
            <a:ext cx="4360800" cy="1888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46"/>
          <p:cNvSpPr txBox="1"/>
          <p:nvPr>
            <p:ph type="title"/>
          </p:nvPr>
        </p:nvSpPr>
        <p:spPr>
          <a:xfrm>
            <a:off x="1303800" y="598575"/>
            <a:ext cx="2957100" cy="72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highlight>
                  <a:srgbClr val="00FFFF"/>
                </a:highlight>
              </a:rPr>
              <a:t>Backend output</a:t>
            </a:r>
            <a:endParaRPr>
              <a:highlight>
                <a:srgbClr val="00FFFF"/>
              </a:highlight>
            </a:endParaRPr>
          </a:p>
        </p:txBody>
      </p:sp>
      <p:pic>
        <p:nvPicPr>
          <p:cNvPr id="578" name="Google Shape;578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3800" y="1518050"/>
            <a:ext cx="7697323" cy="286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Google Shape;579;p46"/>
          <p:cNvPicPr preferRelativeResize="0"/>
          <p:nvPr/>
        </p:nvPicPr>
        <p:blipFill rotWithShape="1">
          <a:blip r:embed="rId3">
            <a:alphaModFix/>
          </a:blip>
          <a:srcRect b="74605" l="7979" r="69491" t="12070"/>
          <a:stretch/>
        </p:blipFill>
        <p:spPr>
          <a:xfrm>
            <a:off x="1913075" y="1561650"/>
            <a:ext cx="3099600" cy="770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4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highlight>
                  <a:srgbClr val="00FFFF"/>
                </a:highlight>
              </a:rPr>
              <a:t>Angular Architecture</a:t>
            </a:r>
            <a:endParaRPr>
              <a:highlight>
                <a:srgbClr val="00FFFF"/>
              </a:highlight>
            </a:endParaRPr>
          </a:p>
        </p:txBody>
      </p:sp>
      <p:pic>
        <p:nvPicPr>
          <p:cNvPr id="585" name="Google Shape;585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5100" y="1313625"/>
            <a:ext cx="4696226" cy="3503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4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highlight>
                  <a:srgbClr val="00FFFF"/>
                </a:highlight>
              </a:rPr>
              <a:t>App Component Daigram For CRUD</a:t>
            </a:r>
            <a:endParaRPr>
              <a:highlight>
                <a:srgbClr val="00FFFF"/>
              </a:highlight>
            </a:endParaRPr>
          </a:p>
        </p:txBody>
      </p:sp>
      <p:pic>
        <p:nvPicPr>
          <p:cNvPr id="591" name="Google Shape;591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3800" y="1476950"/>
            <a:ext cx="7467474" cy="324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49"/>
          <p:cNvSpPr txBox="1"/>
          <p:nvPr>
            <p:ph type="title"/>
          </p:nvPr>
        </p:nvSpPr>
        <p:spPr>
          <a:xfrm>
            <a:off x="1303800" y="598575"/>
            <a:ext cx="3861600" cy="6981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highlight>
                  <a:srgbClr val="00FFFF"/>
                </a:highlight>
              </a:rPr>
              <a:t>Angular Routes</a:t>
            </a:r>
            <a:endParaRPr>
              <a:highlight>
                <a:srgbClr val="00FFFF"/>
              </a:highlight>
            </a:endParaRPr>
          </a:p>
        </p:txBody>
      </p:sp>
      <p:sp>
        <p:nvSpPr>
          <p:cNvPr id="597" name="Google Shape;597;p49"/>
          <p:cNvSpPr/>
          <p:nvPr/>
        </p:nvSpPr>
        <p:spPr>
          <a:xfrm>
            <a:off x="1216700" y="1488625"/>
            <a:ext cx="4360800" cy="12549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700">
                <a:solidFill>
                  <a:srgbClr val="20212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To handle the navigation from one view to the next, you use the Angular Router</a:t>
            </a:r>
            <a:r>
              <a:rPr lang="en-GB" sz="1700">
                <a:solidFill>
                  <a:srgbClr val="20212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endParaRPr sz="1700">
              <a:highlight>
                <a:srgbClr val="333333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98" name="Google Shape;598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6700" y="2935475"/>
            <a:ext cx="4360800" cy="17622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599" name="Google Shape;599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7325" y="598575"/>
            <a:ext cx="3346674" cy="4099101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50"/>
          <p:cNvSpPr txBox="1"/>
          <p:nvPr>
            <p:ph type="title"/>
          </p:nvPr>
        </p:nvSpPr>
        <p:spPr>
          <a:xfrm>
            <a:off x="1303800" y="598575"/>
            <a:ext cx="7446600" cy="134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highlight>
                  <a:srgbClr val="00FFFF"/>
                </a:highlight>
              </a:rPr>
              <a:t>Admin</a:t>
            </a:r>
            <a:r>
              <a:rPr lang="en-GB"/>
              <a:t>        </a:t>
            </a:r>
            <a:r>
              <a:rPr lang="en-GB">
                <a:highlight>
                  <a:srgbClr val="00FFFF"/>
                </a:highlight>
              </a:rPr>
              <a:t>Patient Details</a:t>
            </a:r>
            <a:r>
              <a:rPr lang="en-GB"/>
              <a:t>       </a:t>
            </a:r>
            <a:r>
              <a:rPr lang="en-GB">
                <a:highlight>
                  <a:srgbClr val="00FFFF"/>
                </a:highlight>
              </a:rPr>
              <a:t>Patient Crud</a:t>
            </a:r>
            <a:r>
              <a:rPr lang="en-GB"/>
              <a:t> </a:t>
            </a:r>
            <a:endParaRPr/>
          </a:p>
        </p:txBody>
      </p:sp>
      <p:pic>
        <p:nvPicPr>
          <p:cNvPr id="605" name="Google Shape;605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36975" y="758625"/>
            <a:ext cx="466725" cy="33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38625" y="758625"/>
            <a:ext cx="466725" cy="33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50"/>
          <p:cNvPicPr preferRelativeResize="0"/>
          <p:nvPr/>
        </p:nvPicPr>
        <p:blipFill rotWithShape="1">
          <a:blip r:embed="rId4">
            <a:alphaModFix/>
          </a:blip>
          <a:srcRect b="13911" l="0" r="0" t="0"/>
          <a:stretch/>
        </p:blipFill>
        <p:spPr>
          <a:xfrm>
            <a:off x="1155100" y="1264075"/>
            <a:ext cx="7508198" cy="383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51"/>
          <p:cNvSpPr txBox="1"/>
          <p:nvPr>
            <p:ph type="title"/>
          </p:nvPr>
        </p:nvSpPr>
        <p:spPr>
          <a:xfrm>
            <a:off x="3493925" y="599350"/>
            <a:ext cx="2401200" cy="63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highlight>
                  <a:srgbClr val="00FFFF"/>
                </a:highlight>
              </a:rPr>
              <a:t>Patient Crud</a:t>
            </a:r>
            <a:endParaRPr>
              <a:highlight>
                <a:srgbClr val="00FFFF"/>
              </a:highlight>
            </a:endParaRPr>
          </a:p>
        </p:txBody>
      </p:sp>
      <p:pic>
        <p:nvPicPr>
          <p:cNvPr id="613" name="Google Shape;613;p51"/>
          <p:cNvPicPr preferRelativeResize="0"/>
          <p:nvPr/>
        </p:nvPicPr>
        <p:blipFill rotWithShape="1">
          <a:blip r:embed="rId3">
            <a:alphaModFix/>
          </a:blip>
          <a:srcRect b="7859" l="23958" r="26934" t="0"/>
          <a:stretch/>
        </p:blipFill>
        <p:spPr>
          <a:xfrm>
            <a:off x="5994700" y="762700"/>
            <a:ext cx="3149400" cy="33240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614" name="Google Shape;614;p51"/>
          <p:cNvPicPr preferRelativeResize="0"/>
          <p:nvPr/>
        </p:nvPicPr>
        <p:blipFill rotWithShape="1">
          <a:blip r:embed="rId4">
            <a:alphaModFix/>
          </a:blip>
          <a:srcRect b="19126" l="11985" r="59414" t="0"/>
          <a:stretch/>
        </p:blipFill>
        <p:spPr>
          <a:xfrm>
            <a:off x="3409550" y="1819575"/>
            <a:ext cx="2401200" cy="31605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615" name="Google Shape;615;p51"/>
          <p:cNvPicPr preferRelativeResize="0"/>
          <p:nvPr/>
        </p:nvPicPr>
        <p:blipFill rotWithShape="1">
          <a:blip r:embed="rId5">
            <a:alphaModFix/>
          </a:blip>
          <a:srcRect b="0" l="22122" r="26142" t="0"/>
          <a:stretch/>
        </p:blipFill>
        <p:spPr>
          <a:xfrm>
            <a:off x="76200" y="762700"/>
            <a:ext cx="3149400" cy="33240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16"/>
          <p:cNvSpPr txBox="1"/>
          <p:nvPr>
            <p:ph type="title"/>
          </p:nvPr>
        </p:nvSpPr>
        <p:spPr>
          <a:xfrm>
            <a:off x="1303800" y="638775"/>
            <a:ext cx="7030500" cy="707400"/>
          </a:xfrm>
          <a:prstGeom prst="rect">
            <a:avLst/>
          </a:prstGeom>
          <a:solidFill>
            <a:srgbClr val="E1F0FD"/>
          </a:solidFill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</a:rPr>
              <a:t>Features of MedCare Hospitals HMS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294" name="Google Shape;294;p16"/>
          <p:cNvPicPr preferRelativeResize="0"/>
          <p:nvPr/>
        </p:nvPicPr>
        <p:blipFill rotWithShape="1">
          <a:blip r:embed="rId3">
            <a:alphaModFix/>
          </a:blip>
          <a:srcRect b="50862" l="11134" r="82392" t="38206"/>
          <a:stretch/>
        </p:blipFill>
        <p:spPr>
          <a:xfrm>
            <a:off x="1303800" y="1697750"/>
            <a:ext cx="805848" cy="765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16"/>
          <p:cNvPicPr preferRelativeResize="0"/>
          <p:nvPr/>
        </p:nvPicPr>
        <p:blipFill rotWithShape="1">
          <a:blip r:embed="rId3">
            <a:alphaModFix/>
          </a:blip>
          <a:srcRect b="50862" l="51119" r="42409" t="38206"/>
          <a:stretch/>
        </p:blipFill>
        <p:spPr>
          <a:xfrm>
            <a:off x="1371785" y="2761863"/>
            <a:ext cx="669874" cy="6363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16"/>
          <p:cNvPicPr preferRelativeResize="0"/>
          <p:nvPr/>
        </p:nvPicPr>
        <p:blipFill rotWithShape="1">
          <a:blip r:embed="rId3">
            <a:alphaModFix/>
          </a:blip>
          <a:srcRect b="5361" l="10321" r="81621" t="82442"/>
          <a:stretch/>
        </p:blipFill>
        <p:spPr>
          <a:xfrm>
            <a:off x="5241300" y="1697737"/>
            <a:ext cx="1014475" cy="8638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16"/>
          <p:cNvPicPr preferRelativeResize="0"/>
          <p:nvPr/>
        </p:nvPicPr>
        <p:blipFill rotWithShape="1">
          <a:blip r:embed="rId4">
            <a:alphaModFix/>
          </a:blip>
          <a:srcRect b="56393" l="10777" r="83017" t="30050"/>
          <a:stretch/>
        </p:blipFill>
        <p:spPr>
          <a:xfrm>
            <a:off x="5450237" y="2740375"/>
            <a:ext cx="596602" cy="679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16"/>
          <p:cNvPicPr preferRelativeResize="0"/>
          <p:nvPr/>
        </p:nvPicPr>
        <p:blipFill rotWithShape="1">
          <a:blip r:embed="rId5">
            <a:alphaModFix/>
          </a:blip>
          <a:srcRect b="57564" l="50503" r="42572" t="30690"/>
          <a:stretch/>
        </p:blipFill>
        <p:spPr>
          <a:xfrm>
            <a:off x="5450225" y="3723250"/>
            <a:ext cx="596626" cy="569233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16"/>
          <p:cNvSpPr txBox="1"/>
          <p:nvPr/>
        </p:nvSpPr>
        <p:spPr>
          <a:xfrm>
            <a:off x="2294300" y="1649575"/>
            <a:ext cx="30000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22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Patient Data Management</a:t>
            </a:r>
            <a:endParaRPr sz="1300"/>
          </a:p>
        </p:txBody>
      </p:sp>
      <p:sp>
        <p:nvSpPr>
          <p:cNvPr id="300" name="Google Shape;300;p16"/>
          <p:cNvSpPr txBox="1"/>
          <p:nvPr/>
        </p:nvSpPr>
        <p:spPr>
          <a:xfrm>
            <a:off x="6144000" y="1649575"/>
            <a:ext cx="30000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22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Doctor </a:t>
            </a:r>
            <a:r>
              <a:rPr i="1" lang="en-GB" sz="22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Data Management</a:t>
            </a:r>
            <a:endParaRPr/>
          </a:p>
        </p:txBody>
      </p:sp>
      <p:sp>
        <p:nvSpPr>
          <p:cNvPr id="301" name="Google Shape;301;p16"/>
          <p:cNvSpPr txBox="1"/>
          <p:nvPr/>
        </p:nvSpPr>
        <p:spPr>
          <a:xfrm>
            <a:off x="2213950" y="2649100"/>
            <a:ext cx="30000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22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Appointment</a:t>
            </a:r>
            <a:endParaRPr i="1" sz="2200"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22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Booking</a:t>
            </a:r>
            <a:endParaRPr i="1" sz="2200"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302" name="Google Shape;302;p16"/>
          <p:cNvSpPr txBox="1"/>
          <p:nvPr/>
        </p:nvSpPr>
        <p:spPr>
          <a:xfrm>
            <a:off x="6144000" y="2649100"/>
            <a:ext cx="30000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22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Invoice Details Management</a:t>
            </a:r>
            <a:endParaRPr/>
          </a:p>
        </p:txBody>
      </p:sp>
      <p:sp>
        <p:nvSpPr>
          <p:cNvPr id="303" name="Google Shape;303;p16"/>
          <p:cNvSpPr txBox="1"/>
          <p:nvPr/>
        </p:nvSpPr>
        <p:spPr>
          <a:xfrm>
            <a:off x="6144000" y="3746263"/>
            <a:ext cx="3000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22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Medical Data</a:t>
            </a:r>
            <a:endParaRPr i="1" sz="2200"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304" name="Google Shape;304;p16"/>
          <p:cNvPicPr preferRelativeResize="0"/>
          <p:nvPr/>
        </p:nvPicPr>
        <p:blipFill rotWithShape="1">
          <a:blip r:embed="rId6">
            <a:alphaModFix/>
          </a:blip>
          <a:srcRect b="27492" l="51160" r="43126" t="62335"/>
          <a:stretch/>
        </p:blipFill>
        <p:spPr>
          <a:xfrm>
            <a:off x="1371767" y="3574863"/>
            <a:ext cx="764333" cy="765550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16"/>
          <p:cNvSpPr txBox="1"/>
          <p:nvPr/>
        </p:nvSpPr>
        <p:spPr>
          <a:xfrm>
            <a:off x="2213938" y="3576900"/>
            <a:ext cx="30000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22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Administrative</a:t>
            </a:r>
            <a:endParaRPr i="1" sz="2200"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22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Operations</a:t>
            </a:r>
            <a:endParaRPr i="1" sz="2200"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52"/>
          <p:cNvSpPr txBox="1"/>
          <p:nvPr>
            <p:ph type="title"/>
          </p:nvPr>
        </p:nvSpPr>
        <p:spPr>
          <a:xfrm>
            <a:off x="0" y="1828350"/>
            <a:ext cx="9144000" cy="1275900"/>
          </a:xfrm>
          <a:prstGeom prst="rect">
            <a:avLst/>
          </a:prstGeom>
          <a:solidFill>
            <a:srgbClr val="E1F0FD"/>
          </a:solidFill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                  </a:t>
            </a:r>
            <a:r>
              <a:rPr lang="en-GB" sz="2911"/>
              <a:t>   </a:t>
            </a:r>
            <a:r>
              <a:rPr lang="en-GB" sz="3133"/>
              <a:t>       </a:t>
            </a:r>
            <a:r>
              <a:rPr lang="en-GB" sz="3133">
                <a:solidFill>
                  <a:srgbClr val="000000"/>
                </a:solidFill>
              </a:rPr>
              <a:t>     </a:t>
            </a:r>
            <a:r>
              <a:rPr lang="en-GB" sz="3433">
                <a:solidFill>
                  <a:srgbClr val="000000"/>
                </a:solidFill>
              </a:rPr>
              <a:t>Module </a:t>
            </a:r>
            <a:r>
              <a:rPr lang="en-GB" sz="3433">
                <a:solidFill>
                  <a:srgbClr val="000000"/>
                </a:solidFill>
              </a:rPr>
              <a:t>5</a:t>
            </a:r>
            <a:endParaRPr sz="3433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433">
                <a:solidFill>
                  <a:srgbClr val="000000"/>
                </a:solidFill>
              </a:rPr>
              <a:t>                        Invoice Backend</a:t>
            </a:r>
            <a:endParaRPr sz="3433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53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Invoice Entity</a:t>
            </a:r>
            <a:endParaRPr/>
          </a:p>
        </p:txBody>
      </p:sp>
      <p:pic>
        <p:nvPicPr>
          <p:cNvPr id="626" name="Google Shape;626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32800" y="1305650"/>
            <a:ext cx="4595950" cy="3117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5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Invoice Repository</a:t>
            </a:r>
            <a:endParaRPr/>
          </a:p>
        </p:txBody>
      </p:sp>
      <p:sp>
        <p:nvSpPr>
          <p:cNvPr id="632" name="Google Shape;632;p54"/>
          <p:cNvSpPr txBox="1"/>
          <p:nvPr>
            <p:ph idx="1" type="body"/>
          </p:nvPr>
        </p:nvSpPr>
        <p:spPr>
          <a:xfrm>
            <a:off x="1303800" y="2819025"/>
            <a:ext cx="6719400" cy="108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>
                <a:solidFill>
                  <a:srgbClr val="000000"/>
                </a:solidFill>
                <a:highlight>
                  <a:srgbClr val="FFFFFF"/>
                </a:highlight>
                <a:latin typeface="Maven Pro"/>
                <a:ea typeface="Maven Pro"/>
                <a:cs typeface="Maven Pro"/>
                <a:sym typeface="Maven Pro"/>
              </a:rPr>
              <a:t>By extending from the Spring JpaRepository, we have some methods for our data repository implemented, including findAll(),findById(id).</a:t>
            </a:r>
            <a:endParaRPr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633" name="Google Shape;633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3800" y="1889375"/>
            <a:ext cx="6719400" cy="63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55"/>
          <p:cNvSpPr txBox="1"/>
          <p:nvPr>
            <p:ph type="title"/>
          </p:nvPr>
        </p:nvSpPr>
        <p:spPr>
          <a:xfrm>
            <a:off x="1214775" y="657900"/>
            <a:ext cx="3186900" cy="63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Invoice Controller</a:t>
            </a:r>
            <a:endParaRPr/>
          </a:p>
        </p:txBody>
      </p:sp>
      <p:pic>
        <p:nvPicPr>
          <p:cNvPr id="639" name="Google Shape;639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4700" y="1724025"/>
            <a:ext cx="3467100" cy="84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0" name="Google Shape;640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0475" y="1695450"/>
            <a:ext cx="3758575" cy="90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1" name="Google Shape;641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64700" y="3123100"/>
            <a:ext cx="7414349" cy="1666875"/>
          </a:xfrm>
          <a:prstGeom prst="rect">
            <a:avLst/>
          </a:prstGeom>
          <a:noFill/>
          <a:ln>
            <a:noFill/>
          </a:ln>
        </p:spPr>
      </p:pic>
      <p:sp>
        <p:nvSpPr>
          <p:cNvPr id="642" name="Google Shape;642;p55"/>
          <p:cNvSpPr txBox="1"/>
          <p:nvPr/>
        </p:nvSpPr>
        <p:spPr>
          <a:xfrm>
            <a:off x="781425" y="1374900"/>
            <a:ext cx="1800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Nunito"/>
                <a:ea typeface="Nunito"/>
                <a:cs typeface="Nunito"/>
                <a:sym typeface="Nunito"/>
              </a:rPr>
              <a:t>Get all invoices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43" name="Google Shape;643;p55"/>
          <p:cNvSpPr txBox="1"/>
          <p:nvPr/>
        </p:nvSpPr>
        <p:spPr>
          <a:xfrm>
            <a:off x="781425" y="2775900"/>
            <a:ext cx="1661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Nunito"/>
                <a:ea typeface="Nunito"/>
                <a:cs typeface="Nunito"/>
                <a:sym typeface="Nunito"/>
              </a:rPr>
              <a:t>Get invoice by id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44" name="Google Shape;644;p55"/>
          <p:cNvSpPr txBox="1"/>
          <p:nvPr/>
        </p:nvSpPr>
        <p:spPr>
          <a:xfrm>
            <a:off x="4401675" y="772475"/>
            <a:ext cx="3877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Nunito"/>
                <a:ea typeface="Nunito"/>
                <a:cs typeface="Nunito"/>
                <a:sym typeface="Nunito"/>
              </a:rPr>
              <a:t>http://localhost:9090/api/v1/invoice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56"/>
          <p:cNvSpPr txBox="1"/>
          <p:nvPr>
            <p:ph type="title"/>
          </p:nvPr>
        </p:nvSpPr>
        <p:spPr>
          <a:xfrm>
            <a:off x="1303800" y="801200"/>
            <a:ext cx="7030500" cy="53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0" lang="en-GB" sz="2020"/>
              <a:t>Tomcat started on port(s): 9090 (http) with context path''</a:t>
            </a:r>
            <a:endParaRPr b="0" sz="2020"/>
          </a:p>
        </p:txBody>
      </p:sp>
      <p:pic>
        <p:nvPicPr>
          <p:cNvPr id="650" name="Google Shape;650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2825" y="1487600"/>
            <a:ext cx="7681475" cy="143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Google Shape;651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2825" y="3822475"/>
            <a:ext cx="7774598" cy="654775"/>
          </a:xfrm>
          <a:prstGeom prst="rect">
            <a:avLst/>
          </a:prstGeom>
          <a:noFill/>
          <a:ln>
            <a:noFill/>
          </a:ln>
        </p:spPr>
      </p:pic>
      <p:sp>
        <p:nvSpPr>
          <p:cNvPr id="652" name="Google Shape;652;p56"/>
          <p:cNvSpPr txBox="1"/>
          <p:nvPr/>
        </p:nvSpPr>
        <p:spPr>
          <a:xfrm>
            <a:off x="662725" y="3066325"/>
            <a:ext cx="7681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5486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u="sng">
                <a:solidFill>
                  <a:srgbClr val="FF0000"/>
                </a:solidFill>
                <a:highlight>
                  <a:schemeClr val="lt1"/>
                </a:highlight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localhost:9090/api/v1/invoice</a:t>
            </a:r>
            <a:endParaRPr sz="1200">
              <a:solidFill>
                <a:srgbClr val="FF0000"/>
              </a:solidFill>
              <a:highlight>
                <a:schemeClr val="lt1"/>
              </a:highlight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u="sng">
                <a:solidFill>
                  <a:srgbClr val="FF0000"/>
                </a:solidFill>
                <a:highlight>
                  <a:schemeClr val="lt1"/>
                </a:highlight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localhost:9090/api/v1/invoice/1</a:t>
            </a:r>
            <a:endParaRPr sz="1200">
              <a:solidFill>
                <a:srgbClr val="FF0000"/>
              </a:solidFill>
              <a:highlight>
                <a:schemeClr val="lt1"/>
              </a:highlight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57"/>
          <p:cNvSpPr txBox="1"/>
          <p:nvPr>
            <p:ph idx="1" type="body"/>
          </p:nvPr>
        </p:nvSpPr>
        <p:spPr>
          <a:xfrm>
            <a:off x="0" y="1980025"/>
            <a:ext cx="9144000" cy="1254900"/>
          </a:xfrm>
          <a:prstGeom prst="rect">
            <a:avLst/>
          </a:prstGeom>
          <a:solidFill>
            <a:srgbClr val="E1F0FD"/>
          </a:solidFill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500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                            Module 6</a:t>
            </a:r>
            <a:endParaRPr b="1" sz="3500">
              <a:solidFill>
                <a:srgbClr val="000000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500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                      Invoice Frontend</a:t>
            </a:r>
            <a:endParaRPr sz="35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58"/>
          <p:cNvSpPr txBox="1"/>
          <p:nvPr/>
        </p:nvSpPr>
        <p:spPr>
          <a:xfrm>
            <a:off x="714375" y="500075"/>
            <a:ext cx="6542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latin typeface="Times New Roman"/>
                <a:ea typeface="Times New Roman"/>
                <a:cs typeface="Times New Roman"/>
                <a:sym typeface="Times New Roman"/>
              </a:rPr>
              <a:t>Admin Login Dashboard                  Invoice details</a:t>
            </a:r>
            <a:endParaRPr b="1"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63" name="Google Shape;663;p58"/>
          <p:cNvSpPr/>
          <p:nvPr/>
        </p:nvSpPr>
        <p:spPr>
          <a:xfrm>
            <a:off x="3704338" y="674975"/>
            <a:ext cx="765300" cy="142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FF"/>
              </a:solidFill>
            </a:endParaRPr>
          </a:p>
        </p:txBody>
      </p:sp>
      <p:sp>
        <p:nvSpPr>
          <p:cNvPr id="664" name="Google Shape;664;p58"/>
          <p:cNvSpPr txBox="1"/>
          <p:nvPr/>
        </p:nvSpPr>
        <p:spPr>
          <a:xfrm>
            <a:off x="714375" y="920950"/>
            <a:ext cx="3684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latin typeface="Times New Roman"/>
                <a:ea typeface="Times New Roman"/>
                <a:cs typeface="Times New Roman"/>
                <a:sym typeface="Times New Roman"/>
              </a:rPr>
              <a:t>Localhost:4200/dashboard</a:t>
            </a:r>
            <a:endParaRPr b="1"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65" name="Google Shape;665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5600" y="1485825"/>
            <a:ext cx="7745873" cy="2980800"/>
          </a:xfrm>
          <a:prstGeom prst="rect">
            <a:avLst/>
          </a:prstGeom>
          <a:noFill/>
          <a:ln>
            <a:noFill/>
          </a:ln>
        </p:spPr>
      </p:pic>
      <p:sp>
        <p:nvSpPr>
          <p:cNvPr id="666" name="Google Shape;666;p58"/>
          <p:cNvSpPr/>
          <p:nvPr/>
        </p:nvSpPr>
        <p:spPr>
          <a:xfrm>
            <a:off x="1939025" y="3551475"/>
            <a:ext cx="949200" cy="142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59"/>
          <p:cNvSpPr txBox="1"/>
          <p:nvPr/>
        </p:nvSpPr>
        <p:spPr>
          <a:xfrm>
            <a:off x="561300" y="489850"/>
            <a:ext cx="2775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latin typeface="Times New Roman"/>
                <a:ea typeface="Times New Roman"/>
                <a:cs typeface="Times New Roman"/>
                <a:sym typeface="Times New Roman"/>
              </a:rPr>
              <a:t>Viewing Invoice Details</a:t>
            </a:r>
            <a:endParaRPr b="1"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72" name="Google Shape;672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2950" y="1143625"/>
            <a:ext cx="5093125" cy="2499700"/>
          </a:xfrm>
          <a:prstGeom prst="rect">
            <a:avLst/>
          </a:prstGeom>
          <a:noFill/>
          <a:ln>
            <a:noFill/>
          </a:ln>
        </p:spPr>
      </p:pic>
      <p:sp>
        <p:nvSpPr>
          <p:cNvPr id="673" name="Google Shape;673;p59"/>
          <p:cNvSpPr txBox="1"/>
          <p:nvPr/>
        </p:nvSpPr>
        <p:spPr>
          <a:xfrm>
            <a:off x="6306900" y="489850"/>
            <a:ext cx="1765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latin typeface="Times New Roman"/>
                <a:ea typeface="Times New Roman"/>
                <a:cs typeface="Times New Roman"/>
                <a:sym typeface="Times New Roman"/>
              </a:rPr>
              <a:t>Invoice html</a:t>
            </a:r>
            <a:endParaRPr b="1"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74" name="Google Shape;674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72175" y="1063125"/>
            <a:ext cx="2775899" cy="2046462"/>
          </a:xfrm>
          <a:prstGeom prst="rect">
            <a:avLst/>
          </a:prstGeom>
          <a:noFill/>
          <a:ln>
            <a:noFill/>
          </a:ln>
        </p:spPr>
      </p:pic>
      <p:pic>
        <p:nvPicPr>
          <p:cNvPr id="675" name="Google Shape;675;p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78150" y="3694350"/>
            <a:ext cx="3908625" cy="11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676" name="Google Shape;676;p59"/>
          <p:cNvSpPr txBox="1"/>
          <p:nvPr/>
        </p:nvSpPr>
        <p:spPr>
          <a:xfrm>
            <a:off x="2602375" y="3969875"/>
            <a:ext cx="1765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latin typeface="Times New Roman"/>
                <a:ea typeface="Times New Roman"/>
                <a:cs typeface="Times New Roman"/>
                <a:sym typeface="Times New Roman"/>
              </a:rPr>
              <a:t>Get response</a:t>
            </a:r>
            <a:endParaRPr b="1"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77" name="Google Shape;677;p59"/>
          <p:cNvSpPr/>
          <p:nvPr/>
        </p:nvSpPr>
        <p:spPr>
          <a:xfrm>
            <a:off x="4112750" y="4119125"/>
            <a:ext cx="591900" cy="163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60"/>
          <p:cNvSpPr txBox="1"/>
          <p:nvPr/>
        </p:nvSpPr>
        <p:spPr>
          <a:xfrm>
            <a:off x="9797150" y="1959425"/>
            <a:ext cx="5878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83" name="Google Shape;683;p60"/>
          <p:cNvSpPr txBox="1"/>
          <p:nvPr/>
        </p:nvSpPr>
        <p:spPr>
          <a:xfrm>
            <a:off x="724575" y="289150"/>
            <a:ext cx="5633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latin typeface="Times New Roman"/>
                <a:ea typeface="Times New Roman"/>
                <a:cs typeface="Times New Roman"/>
                <a:sym typeface="Times New Roman"/>
              </a:rPr>
              <a:t>Patient Login dashboard                Invoice details</a:t>
            </a:r>
            <a:endParaRPr b="1"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84" name="Google Shape;684;p60"/>
          <p:cNvSpPr/>
          <p:nvPr/>
        </p:nvSpPr>
        <p:spPr>
          <a:xfrm>
            <a:off x="3337150" y="445750"/>
            <a:ext cx="765300" cy="148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85" name="Google Shape;685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37150" y="3547804"/>
            <a:ext cx="5113575" cy="1240975"/>
          </a:xfrm>
          <a:prstGeom prst="rect">
            <a:avLst/>
          </a:prstGeom>
          <a:noFill/>
          <a:ln>
            <a:noFill/>
          </a:ln>
        </p:spPr>
      </p:pic>
      <p:sp>
        <p:nvSpPr>
          <p:cNvPr id="686" name="Google Shape;686;p60"/>
          <p:cNvSpPr txBox="1"/>
          <p:nvPr/>
        </p:nvSpPr>
        <p:spPr>
          <a:xfrm>
            <a:off x="1398150" y="4160250"/>
            <a:ext cx="1479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latin typeface="Times New Roman"/>
                <a:ea typeface="Times New Roman"/>
                <a:cs typeface="Times New Roman"/>
                <a:sym typeface="Times New Roman"/>
              </a:rPr>
              <a:t>Search by Id</a:t>
            </a:r>
            <a:endParaRPr b="1"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87" name="Google Shape;687;p60"/>
          <p:cNvSpPr/>
          <p:nvPr/>
        </p:nvSpPr>
        <p:spPr>
          <a:xfrm>
            <a:off x="2928950" y="4316850"/>
            <a:ext cx="979800" cy="148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88" name="Google Shape;688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4575" y="835201"/>
            <a:ext cx="5863551" cy="2471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61"/>
          <p:cNvSpPr txBox="1"/>
          <p:nvPr/>
        </p:nvSpPr>
        <p:spPr>
          <a:xfrm>
            <a:off x="500100" y="408200"/>
            <a:ext cx="6143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latin typeface="Times New Roman"/>
                <a:ea typeface="Times New Roman"/>
                <a:cs typeface="Times New Roman"/>
                <a:sym typeface="Times New Roman"/>
              </a:rPr>
              <a:t>Search by Id                     Viewing Invoice details</a:t>
            </a:r>
            <a:endParaRPr b="1"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94" name="Google Shape;694;p61"/>
          <p:cNvSpPr/>
          <p:nvPr/>
        </p:nvSpPr>
        <p:spPr>
          <a:xfrm>
            <a:off x="2122700" y="578000"/>
            <a:ext cx="1020600" cy="153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95" name="Google Shape;695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0825" y="1033500"/>
            <a:ext cx="6777026" cy="3445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17"/>
          <p:cNvSpPr txBox="1"/>
          <p:nvPr>
            <p:ph type="title"/>
          </p:nvPr>
        </p:nvSpPr>
        <p:spPr>
          <a:xfrm>
            <a:off x="0" y="1828325"/>
            <a:ext cx="9144000" cy="1614600"/>
          </a:xfrm>
          <a:prstGeom prst="rect">
            <a:avLst/>
          </a:prstGeom>
          <a:solidFill>
            <a:srgbClr val="E1F0FD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500">
                <a:solidFill>
                  <a:srgbClr val="000000"/>
                </a:solidFill>
              </a:rPr>
              <a:t>Module 1</a:t>
            </a:r>
            <a:endParaRPr sz="3500"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500">
                <a:solidFill>
                  <a:srgbClr val="000000"/>
                </a:solidFill>
              </a:rPr>
              <a:t>Homepage, </a:t>
            </a:r>
            <a:r>
              <a:rPr lang="en-GB" sz="3500">
                <a:solidFill>
                  <a:srgbClr val="000000"/>
                </a:solidFill>
              </a:rPr>
              <a:t>Login, Dashboard</a:t>
            </a:r>
            <a:endParaRPr sz="35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62"/>
          <p:cNvSpPr txBox="1"/>
          <p:nvPr>
            <p:ph type="title"/>
          </p:nvPr>
        </p:nvSpPr>
        <p:spPr>
          <a:xfrm>
            <a:off x="0" y="1908725"/>
            <a:ext cx="9144000" cy="1256400"/>
          </a:xfrm>
          <a:prstGeom prst="rect">
            <a:avLst/>
          </a:prstGeom>
          <a:solidFill>
            <a:srgbClr val="E1F0FD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                                       </a:t>
            </a:r>
            <a:r>
              <a:rPr lang="en-GB" sz="3244">
                <a:solidFill>
                  <a:srgbClr val="000000"/>
                </a:solidFill>
              </a:rPr>
              <a:t>Module </a:t>
            </a:r>
            <a:r>
              <a:rPr lang="en-GB" sz="3244">
                <a:solidFill>
                  <a:srgbClr val="000000"/>
                </a:solidFill>
              </a:rPr>
              <a:t>7</a:t>
            </a:r>
            <a:endParaRPr sz="3244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44">
                <a:solidFill>
                  <a:srgbClr val="000000"/>
                </a:solidFill>
              </a:rPr>
              <a:t>       </a:t>
            </a:r>
            <a:r>
              <a:rPr lang="en-GB" sz="3244">
                <a:solidFill>
                  <a:srgbClr val="000000"/>
                </a:solidFill>
              </a:rPr>
              <a:t>Booking Appointments &amp; Appointment List</a:t>
            </a:r>
            <a:endParaRPr sz="3244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63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100"/>
              <a:buChar char="➢"/>
            </a:pPr>
            <a:r>
              <a:rPr lang="en-GB" sz="2100">
                <a:solidFill>
                  <a:srgbClr val="0000FF"/>
                </a:solidFill>
              </a:rPr>
              <a:t>LOGIN as Patient</a:t>
            </a:r>
            <a:endParaRPr sz="2100">
              <a:solidFill>
                <a:srgbClr val="0000FF"/>
              </a:solidFill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100"/>
              <a:buChar char="➢"/>
            </a:pPr>
            <a:r>
              <a:rPr lang="en-GB" sz="2100">
                <a:solidFill>
                  <a:srgbClr val="0000FF"/>
                </a:solidFill>
              </a:rPr>
              <a:t>Click “</a:t>
            </a:r>
            <a:r>
              <a:rPr lang="en-GB" sz="2100">
                <a:solidFill>
                  <a:srgbClr val="000000"/>
                </a:solidFill>
              </a:rPr>
              <a:t>Book Appointments</a:t>
            </a:r>
            <a:r>
              <a:rPr lang="en-GB" sz="2100">
                <a:solidFill>
                  <a:srgbClr val="0000FF"/>
                </a:solidFill>
              </a:rPr>
              <a:t>”</a:t>
            </a:r>
            <a:endParaRPr sz="2100">
              <a:solidFill>
                <a:srgbClr val="0000FF"/>
              </a:solidFill>
            </a:endParaRPr>
          </a:p>
        </p:txBody>
      </p:sp>
      <p:sp>
        <p:nvSpPr>
          <p:cNvPr id="706" name="Google Shape;706;p63"/>
          <p:cNvSpPr txBox="1"/>
          <p:nvPr>
            <p:ph idx="1" type="body"/>
          </p:nvPr>
        </p:nvSpPr>
        <p:spPr>
          <a:xfrm>
            <a:off x="1303800" y="1438950"/>
            <a:ext cx="7030500" cy="309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07" name="Google Shape;707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3400" y="1438950"/>
            <a:ext cx="7170899" cy="3604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64"/>
          <p:cNvSpPr txBox="1"/>
          <p:nvPr>
            <p:ph type="title"/>
          </p:nvPr>
        </p:nvSpPr>
        <p:spPr>
          <a:xfrm>
            <a:off x="2632975" y="627650"/>
            <a:ext cx="4776000" cy="73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FF"/>
                </a:solidFill>
              </a:rPr>
              <a:t>Booking Appointments</a:t>
            </a:r>
            <a:endParaRPr>
              <a:solidFill>
                <a:srgbClr val="0000FF"/>
              </a:solidFill>
            </a:endParaRPr>
          </a:p>
        </p:txBody>
      </p:sp>
      <p:sp>
        <p:nvSpPr>
          <p:cNvPr id="713" name="Google Shape;713;p64"/>
          <p:cNvSpPr txBox="1"/>
          <p:nvPr>
            <p:ph idx="1" type="body"/>
          </p:nvPr>
        </p:nvSpPr>
        <p:spPr>
          <a:xfrm>
            <a:off x="1303800" y="1362350"/>
            <a:ext cx="7030500" cy="316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14" name="Google Shape;714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3800" y="1362350"/>
            <a:ext cx="7030499" cy="32606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65"/>
          <p:cNvSpPr txBox="1"/>
          <p:nvPr>
            <p:ph type="title"/>
          </p:nvPr>
        </p:nvSpPr>
        <p:spPr>
          <a:xfrm>
            <a:off x="2632975" y="229625"/>
            <a:ext cx="43935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2820">
                <a:solidFill>
                  <a:srgbClr val="0000FF"/>
                </a:solidFill>
              </a:rPr>
              <a:t>Booking Appointments</a:t>
            </a:r>
            <a:endParaRPr sz="2820">
              <a:solidFill>
                <a:srgbClr val="0000FF"/>
              </a:solidFill>
            </a:endParaRPr>
          </a:p>
        </p:txBody>
      </p:sp>
      <p:sp>
        <p:nvSpPr>
          <p:cNvPr id="720" name="Google Shape;720;p65"/>
          <p:cNvSpPr txBox="1"/>
          <p:nvPr>
            <p:ph idx="1" type="body"/>
          </p:nvPr>
        </p:nvSpPr>
        <p:spPr>
          <a:xfrm>
            <a:off x="1303800" y="1255250"/>
            <a:ext cx="7030500" cy="327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21" name="Google Shape;721;p65"/>
          <p:cNvPicPr preferRelativeResize="0"/>
          <p:nvPr/>
        </p:nvPicPr>
        <p:blipFill rotWithShape="1">
          <a:blip r:embed="rId3">
            <a:alphaModFix/>
          </a:blip>
          <a:srcRect b="7651" l="0" r="0" t="-2000"/>
          <a:stretch/>
        </p:blipFill>
        <p:spPr>
          <a:xfrm>
            <a:off x="714375" y="918475"/>
            <a:ext cx="7619925" cy="3613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p6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800"/>
              <a:buChar char="➢"/>
            </a:pPr>
            <a:r>
              <a:rPr lang="en-GB">
                <a:solidFill>
                  <a:srgbClr val="0000FF"/>
                </a:solidFill>
              </a:rPr>
              <a:t>Doctor → Appointment Details</a:t>
            </a:r>
            <a:endParaRPr>
              <a:solidFill>
                <a:srgbClr val="0000FF"/>
              </a:solidFill>
            </a:endParaRPr>
          </a:p>
        </p:txBody>
      </p:sp>
      <p:sp>
        <p:nvSpPr>
          <p:cNvPr id="727" name="Google Shape;727;p66"/>
          <p:cNvSpPr txBox="1"/>
          <p:nvPr>
            <p:ph idx="1" type="body"/>
          </p:nvPr>
        </p:nvSpPr>
        <p:spPr>
          <a:xfrm>
            <a:off x="1303800" y="1347100"/>
            <a:ext cx="7030500" cy="31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28" name="Google Shape;728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3800" y="1270575"/>
            <a:ext cx="7030499" cy="359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67"/>
          <p:cNvSpPr txBox="1"/>
          <p:nvPr>
            <p:ph type="title"/>
          </p:nvPr>
        </p:nvSpPr>
        <p:spPr>
          <a:xfrm>
            <a:off x="2709525" y="598575"/>
            <a:ext cx="3842400" cy="84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FF"/>
                </a:solidFill>
              </a:rPr>
              <a:t>Appointment List</a:t>
            </a:r>
            <a:endParaRPr>
              <a:solidFill>
                <a:srgbClr val="0000FF"/>
              </a:solidFill>
            </a:endParaRPr>
          </a:p>
        </p:txBody>
      </p:sp>
      <p:sp>
        <p:nvSpPr>
          <p:cNvPr id="734" name="Google Shape;734;p67"/>
          <p:cNvSpPr txBox="1"/>
          <p:nvPr>
            <p:ph idx="1" type="body"/>
          </p:nvPr>
        </p:nvSpPr>
        <p:spPr>
          <a:xfrm>
            <a:off x="1303800" y="1438875"/>
            <a:ext cx="7030500" cy="309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35" name="Google Shape;735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2175" y="1438875"/>
            <a:ext cx="7232125" cy="3486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68"/>
          <p:cNvSpPr txBox="1"/>
          <p:nvPr>
            <p:ph type="title"/>
          </p:nvPr>
        </p:nvSpPr>
        <p:spPr>
          <a:xfrm>
            <a:off x="3141538" y="399600"/>
            <a:ext cx="35667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133">
                <a:solidFill>
                  <a:srgbClr val="0000FF"/>
                </a:solidFill>
              </a:rPr>
              <a:t>Appointment List</a:t>
            </a:r>
            <a:endParaRPr sz="3133">
              <a:solidFill>
                <a:srgbClr val="0000FF"/>
              </a:solidFill>
            </a:endParaRPr>
          </a:p>
        </p:txBody>
      </p:sp>
      <p:sp>
        <p:nvSpPr>
          <p:cNvPr id="741" name="Google Shape;741;p68"/>
          <p:cNvSpPr txBox="1"/>
          <p:nvPr>
            <p:ph idx="1" type="body"/>
          </p:nvPr>
        </p:nvSpPr>
        <p:spPr>
          <a:xfrm>
            <a:off x="1303800" y="1301175"/>
            <a:ext cx="7030500" cy="323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42" name="Google Shape;742;p68"/>
          <p:cNvPicPr preferRelativeResize="0"/>
          <p:nvPr/>
        </p:nvPicPr>
        <p:blipFill rotWithShape="1">
          <a:blip r:embed="rId3">
            <a:alphaModFix/>
          </a:blip>
          <a:srcRect b="7969" l="0" r="0" t="0"/>
          <a:stretch/>
        </p:blipFill>
        <p:spPr>
          <a:xfrm>
            <a:off x="1303800" y="1301175"/>
            <a:ext cx="6533926" cy="3536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p69"/>
          <p:cNvSpPr txBox="1"/>
          <p:nvPr>
            <p:ph type="title"/>
          </p:nvPr>
        </p:nvSpPr>
        <p:spPr>
          <a:xfrm>
            <a:off x="0" y="1737950"/>
            <a:ext cx="9144000" cy="1266300"/>
          </a:xfrm>
          <a:prstGeom prst="rect">
            <a:avLst/>
          </a:prstGeom>
          <a:solidFill>
            <a:srgbClr val="E1F0FD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3600"/>
              <a:t>                            </a:t>
            </a:r>
            <a:r>
              <a:rPr lang="en-GB" sz="3400">
                <a:solidFill>
                  <a:srgbClr val="000000"/>
                </a:solidFill>
              </a:rPr>
              <a:t>Module </a:t>
            </a:r>
            <a:r>
              <a:rPr lang="en-GB" sz="3400">
                <a:solidFill>
                  <a:srgbClr val="000000"/>
                </a:solidFill>
              </a:rPr>
              <a:t>8</a:t>
            </a:r>
            <a:endParaRPr sz="3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3400">
                <a:solidFill>
                  <a:srgbClr val="000000"/>
                </a:solidFill>
              </a:rPr>
              <a:t>                     Patient Registration</a:t>
            </a:r>
            <a:endParaRPr sz="34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2" name="Google Shape;752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3375" y="1024850"/>
            <a:ext cx="8001002" cy="4118649"/>
          </a:xfrm>
          <a:prstGeom prst="rect">
            <a:avLst/>
          </a:prstGeom>
          <a:noFill/>
          <a:ln>
            <a:noFill/>
          </a:ln>
        </p:spPr>
      </p:pic>
      <p:sp>
        <p:nvSpPr>
          <p:cNvPr id="753" name="Google Shape;753;p70"/>
          <p:cNvSpPr/>
          <p:nvPr/>
        </p:nvSpPr>
        <p:spPr>
          <a:xfrm>
            <a:off x="7562175" y="1214450"/>
            <a:ext cx="693900" cy="275400"/>
          </a:xfrm>
          <a:prstGeom prst="rect">
            <a:avLst/>
          </a:prstGeom>
          <a:noFill/>
          <a:ln cap="flat" cmpd="sng" w="28575">
            <a:solidFill>
              <a:srgbClr val="5EF65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4" name="Google Shape;754;p70"/>
          <p:cNvSpPr/>
          <p:nvPr/>
        </p:nvSpPr>
        <p:spPr>
          <a:xfrm>
            <a:off x="7684550" y="1489850"/>
            <a:ext cx="326700" cy="479700"/>
          </a:xfrm>
          <a:prstGeom prst="bentUpArrow">
            <a:avLst>
              <a:gd fmla="val 25000" name="adj1"/>
              <a:gd fmla="val 25000" name="adj2"/>
              <a:gd fmla="val 2500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5" name="Google Shape;755;p70"/>
          <p:cNvSpPr txBox="1"/>
          <p:nvPr/>
        </p:nvSpPr>
        <p:spPr>
          <a:xfrm>
            <a:off x="6755925" y="1724700"/>
            <a:ext cx="105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Nunito"/>
                <a:ea typeface="Nunito"/>
                <a:cs typeface="Nunito"/>
                <a:sym typeface="Nunito"/>
              </a:rPr>
              <a:t>Click here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756" name="Google Shape;756;p70"/>
          <p:cNvSpPr txBox="1"/>
          <p:nvPr/>
        </p:nvSpPr>
        <p:spPr>
          <a:xfrm>
            <a:off x="796450" y="63375"/>
            <a:ext cx="6000300" cy="7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777">
                <a:solidFill>
                  <a:schemeClr val="dk2"/>
                </a:solidFill>
                <a:latin typeface="Roboto Serif"/>
                <a:ea typeface="Roboto Serif"/>
                <a:cs typeface="Roboto Serif"/>
                <a:sym typeface="Roboto Serif"/>
              </a:rPr>
              <a:t>Go to Homepage (localhost:4200/home)</a:t>
            </a:r>
            <a:endParaRPr b="1" sz="1777">
              <a:solidFill>
                <a:schemeClr val="dk2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777">
                <a:solidFill>
                  <a:schemeClr val="dk2"/>
                </a:solidFill>
                <a:latin typeface="Roboto Serif"/>
                <a:ea typeface="Roboto Serif"/>
                <a:cs typeface="Roboto Serif"/>
                <a:sym typeface="Roboto Serif"/>
              </a:rPr>
              <a:t>Click on </a:t>
            </a:r>
            <a:r>
              <a:rPr b="1" lang="en-GB" sz="1777">
                <a:solidFill>
                  <a:srgbClr val="38761D"/>
                </a:solidFill>
                <a:latin typeface="Roboto Serif"/>
                <a:ea typeface="Roboto Serif"/>
                <a:cs typeface="Roboto Serif"/>
                <a:sym typeface="Roboto Serif"/>
              </a:rPr>
              <a:t>Patient Registration</a:t>
            </a:r>
            <a:endParaRPr b="1" sz="1777">
              <a:solidFill>
                <a:srgbClr val="38761D"/>
              </a:solidFill>
              <a:latin typeface="Roboto Serif"/>
              <a:ea typeface="Roboto Serif"/>
              <a:cs typeface="Roboto Serif"/>
              <a:sym typeface="Roboto Serif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1" name="Google Shape;761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44250"/>
            <a:ext cx="6214139" cy="4838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62" name="Google Shape;762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27800" y="285075"/>
            <a:ext cx="6214151" cy="4735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18"/>
          <p:cNvSpPr txBox="1"/>
          <p:nvPr>
            <p:ph type="title"/>
          </p:nvPr>
        </p:nvSpPr>
        <p:spPr>
          <a:xfrm>
            <a:off x="946450" y="0"/>
            <a:ext cx="6023100" cy="6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/>
              <a:t>Home → </a:t>
            </a:r>
            <a:r>
              <a:rPr b="0" lang="en-GB" sz="2500"/>
              <a:t>localhost:4200:/home</a:t>
            </a:r>
            <a:r>
              <a:rPr lang="en-GB" sz="2500"/>
              <a:t> </a:t>
            </a:r>
            <a:endParaRPr b="0" sz="2500"/>
          </a:p>
        </p:txBody>
      </p:sp>
      <p:pic>
        <p:nvPicPr>
          <p:cNvPr id="316" name="Google Shape;316;p18"/>
          <p:cNvPicPr preferRelativeResize="0"/>
          <p:nvPr/>
        </p:nvPicPr>
        <p:blipFill rotWithShape="1">
          <a:blip r:embed="rId3">
            <a:alphaModFix/>
          </a:blip>
          <a:srcRect b="0" l="0" r="0" t="5087"/>
          <a:stretch/>
        </p:blipFill>
        <p:spPr>
          <a:xfrm>
            <a:off x="695563" y="1004250"/>
            <a:ext cx="7752874" cy="4139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18"/>
          <p:cNvPicPr preferRelativeResize="0"/>
          <p:nvPr/>
        </p:nvPicPr>
        <p:blipFill rotWithShape="1">
          <a:blip r:embed="rId3">
            <a:alphaModFix/>
          </a:blip>
          <a:srcRect b="77593" l="68750" r="0" t="8672"/>
          <a:stretch/>
        </p:blipFill>
        <p:spPr>
          <a:xfrm>
            <a:off x="5004210" y="920625"/>
            <a:ext cx="4042200" cy="9993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5F5F5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18" name="Google Shape;318;p18"/>
          <p:cNvPicPr preferRelativeResize="0"/>
          <p:nvPr/>
        </p:nvPicPr>
        <p:blipFill rotWithShape="1">
          <a:blip r:embed="rId3">
            <a:alphaModFix/>
          </a:blip>
          <a:srcRect b="89702" l="8537" r="77285" t="4886"/>
          <a:stretch/>
        </p:blipFill>
        <p:spPr>
          <a:xfrm>
            <a:off x="1352075" y="794599"/>
            <a:ext cx="2272800" cy="4881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5F5F5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19" name="Google Shape;319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2275" y="1623088"/>
            <a:ext cx="7752849" cy="2901575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18"/>
          <p:cNvSpPr/>
          <p:nvPr/>
        </p:nvSpPr>
        <p:spPr>
          <a:xfrm>
            <a:off x="1699725" y="3317475"/>
            <a:ext cx="2872200" cy="273300"/>
          </a:xfrm>
          <a:prstGeom prst="ellipse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18"/>
          <p:cNvSpPr txBox="1"/>
          <p:nvPr/>
        </p:nvSpPr>
        <p:spPr>
          <a:xfrm>
            <a:off x="4739250" y="3254025"/>
            <a:ext cx="1212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← Selector</a:t>
            </a:r>
            <a:endParaRPr sz="15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7" name="Google Shape;767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375" y="811726"/>
            <a:ext cx="8164950" cy="4276449"/>
          </a:xfrm>
          <a:prstGeom prst="rect">
            <a:avLst/>
          </a:prstGeom>
          <a:noFill/>
          <a:ln>
            <a:noFill/>
          </a:ln>
        </p:spPr>
      </p:pic>
      <p:sp>
        <p:nvSpPr>
          <p:cNvPr id="768" name="Google Shape;768;p72"/>
          <p:cNvSpPr/>
          <p:nvPr/>
        </p:nvSpPr>
        <p:spPr>
          <a:xfrm>
            <a:off x="2071700" y="4878150"/>
            <a:ext cx="438900" cy="2652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9" name="Google Shape;769;p72"/>
          <p:cNvSpPr/>
          <p:nvPr/>
        </p:nvSpPr>
        <p:spPr>
          <a:xfrm>
            <a:off x="1683800" y="4926150"/>
            <a:ext cx="387900" cy="169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0" name="Google Shape;770;p72"/>
          <p:cNvSpPr txBox="1"/>
          <p:nvPr/>
        </p:nvSpPr>
        <p:spPr>
          <a:xfrm>
            <a:off x="744850" y="4810650"/>
            <a:ext cx="1051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Nunito"/>
                <a:ea typeface="Nunito"/>
                <a:cs typeface="Nunito"/>
                <a:sym typeface="Nunito"/>
              </a:rPr>
              <a:t>Click here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771" name="Google Shape;771;p72"/>
          <p:cNvSpPr txBox="1"/>
          <p:nvPr/>
        </p:nvSpPr>
        <p:spPr>
          <a:xfrm>
            <a:off x="448375" y="275525"/>
            <a:ext cx="5919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➔"/>
            </a:pPr>
            <a:r>
              <a:rPr b="1" lang="en-GB">
                <a:latin typeface="Nunito"/>
                <a:ea typeface="Nunito"/>
                <a:cs typeface="Nunito"/>
                <a:sym typeface="Nunito"/>
              </a:rPr>
              <a:t>After clicking on submit the patient is registered successfully.</a:t>
            </a:r>
            <a:endParaRPr b="1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772" name="Google Shape;772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86375" y="2383575"/>
            <a:ext cx="3721774" cy="2494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7" name="Google Shape;777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850" y="697475"/>
            <a:ext cx="8031626" cy="4167574"/>
          </a:xfrm>
          <a:prstGeom prst="rect">
            <a:avLst/>
          </a:prstGeom>
          <a:noFill/>
          <a:ln>
            <a:noFill/>
          </a:ln>
        </p:spPr>
      </p:pic>
      <p:sp>
        <p:nvSpPr>
          <p:cNvPr id="778" name="Google Shape;778;p73"/>
          <p:cNvSpPr/>
          <p:nvPr/>
        </p:nvSpPr>
        <p:spPr>
          <a:xfrm>
            <a:off x="2030875" y="4204600"/>
            <a:ext cx="5072100" cy="4287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0000FF"/>
              </a:highlight>
            </a:endParaRPr>
          </a:p>
        </p:txBody>
      </p:sp>
      <p:sp>
        <p:nvSpPr>
          <p:cNvPr id="779" name="Google Shape;779;p73"/>
          <p:cNvSpPr txBox="1"/>
          <p:nvPr/>
        </p:nvSpPr>
        <p:spPr>
          <a:xfrm>
            <a:off x="591900" y="224525"/>
            <a:ext cx="5684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➔"/>
            </a:pPr>
            <a:r>
              <a:rPr b="1" lang="en-GB">
                <a:latin typeface="Nunito"/>
                <a:ea typeface="Nunito"/>
                <a:cs typeface="Nunito"/>
                <a:sym typeface="Nunito"/>
              </a:rPr>
              <a:t>We can see the registered patient details in the patient list.</a:t>
            </a:r>
            <a:endParaRPr b="1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74"/>
          <p:cNvSpPr txBox="1"/>
          <p:nvPr>
            <p:ph type="title"/>
          </p:nvPr>
        </p:nvSpPr>
        <p:spPr>
          <a:xfrm>
            <a:off x="0" y="2001800"/>
            <a:ext cx="9144000" cy="1242900"/>
          </a:xfrm>
          <a:prstGeom prst="rect">
            <a:avLst/>
          </a:prstGeom>
          <a:solidFill>
            <a:srgbClr val="E1F0FD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2820"/>
              <a:t>                                    </a:t>
            </a:r>
            <a:r>
              <a:rPr lang="en-GB" sz="3020">
                <a:solidFill>
                  <a:srgbClr val="000000"/>
                </a:solidFill>
              </a:rPr>
              <a:t>Module </a:t>
            </a:r>
            <a:r>
              <a:rPr lang="en-GB" sz="3020">
                <a:solidFill>
                  <a:srgbClr val="000000"/>
                </a:solidFill>
              </a:rPr>
              <a:t>9</a:t>
            </a:r>
            <a:endParaRPr sz="302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3020">
                <a:solidFill>
                  <a:srgbClr val="000000"/>
                </a:solidFill>
              </a:rPr>
              <a:t>       Appointments Backend and JUnit Testing</a:t>
            </a:r>
            <a:endParaRPr sz="302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p75"/>
          <p:cNvSpPr txBox="1"/>
          <p:nvPr>
            <p:ph type="title"/>
          </p:nvPr>
        </p:nvSpPr>
        <p:spPr>
          <a:xfrm>
            <a:off x="1056750" y="2072100"/>
            <a:ext cx="7030500" cy="999300"/>
          </a:xfrm>
          <a:prstGeom prst="rect">
            <a:avLst/>
          </a:prstGeom>
          <a:solidFill>
            <a:srgbClr val="F5F5F5"/>
          </a:solidFill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       Appointment Back-End Part</a:t>
            </a:r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76"/>
          <p:cNvSpPr txBox="1"/>
          <p:nvPr>
            <p:ph type="title"/>
          </p:nvPr>
        </p:nvSpPr>
        <p:spPr>
          <a:xfrm>
            <a:off x="688500" y="93675"/>
            <a:ext cx="2719500" cy="47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46698"/>
              <a:buNone/>
            </a:pPr>
            <a:r>
              <a:rPr lang="en-GB" sz="2120"/>
              <a:t>Appointment Entity-</a:t>
            </a:r>
            <a:endParaRPr sz="2120"/>
          </a:p>
        </p:txBody>
      </p:sp>
      <p:pic>
        <p:nvPicPr>
          <p:cNvPr id="795" name="Google Shape;795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8625" y="567975"/>
            <a:ext cx="6563476" cy="4097700"/>
          </a:xfrm>
          <a:prstGeom prst="rect">
            <a:avLst/>
          </a:prstGeom>
          <a:noFill/>
          <a:ln>
            <a:noFill/>
          </a:ln>
        </p:spPr>
      </p:pic>
      <p:sp>
        <p:nvSpPr>
          <p:cNvPr id="796" name="Google Shape;796;p76"/>
          <p:cNvSpPr txBox="1"/>
          <p:nvPr/>
        </p:nvSpPr>
        <p:spPr>
          <a:xfrm>
            <a:off x="220900" y="1308525"/>
            <a:ext cx="2287800" cy="34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highlight>
                  <a:srgbClr val="FFFF00"/>
                </a:highlight>
                <a:latin typeface="Nunito"/>
                <a:ea typeface="Nunito"/>
                <a:cs typeface="Nunito"/>
                <a:sym typeface="Nunito"/>
              </a:rPr>
              <a:t>@Entity;</a:t>
            </a:r>
            <a:r>
              <a:rPr b="1" lang="en-GB"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b="1" lang="en-GB" sz="1300">
                <a:highlight>
                  <a:srgbClr val="FFFFFF"/>
                </a:highlight>
              </a:rPr>
              <a:t>@Entity</a:t>
            </a:r>
            <a:r>
              <a:rPr b="1" lang="en-GB" sz="1300"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annotation specifies that the class is an entity and is mapped to a database table.</a:t>
            </a:r>
            <a:endParaRPr b="1" sz="1300"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rgbClr val="202124"/>
                </a:solidFill>
                <a:highlight>
                  <a:srgbClr val="FFFF00"/>
                </a:highlight>
              </a:rPr>
              <a:t>@Id </a:t>
            </a:r>
            <a:r>
              <a:rPr b="1" lang="en-GB" sz="1300">
                <a:solidFill>
                  <a:srgbClr val="202124"/>
                </a:solidFill>
                <a:highlight>
                  <a:srgbClr val="FFFFFF"/>
                </a:highlight>
              </a:rPr>
              <a:t>annotation specifies the primary key of an entity</a:t>
            </a:r>
            <a:endParaRPr b="1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highlight>
                  <a:srgbClr val="FFFF00"/>
                </a:highlight>
              </a:rPr>
              <a:t>@Generated Value</a:t>
            </a:r>
            <a:r>
              <a:rPr b="1" lang="en-GB" sz="1300"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b="1" lang="en-GB" sz="1300"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provides for the specification of</a:t>
            </a:r>
            <a:r>
              <a:rPr b="1" lang="en-GB" sz="1300"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b="1" lang="en-GB" sz="1300"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generation strategies for the values of primary keys.</a:t>
            </a:r>
            <a:endParaRPr b="1" sz="1300"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0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p77"/>
          <p:cNvSpPr txBox="1"/>
          <p:nvPr>
            <p:ph type="title"/>
          </p:nvPr>
        </p:nvSpPr>
        <p:spPr>
          <a:xfrm>
            <a:off x="436025" y="93700"/>
            <a:ext cx="3114000" cy="55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46698"/>
              <a:buNone/>
            </a:pPr>
            <a:r>
              <a:rPr lang="en-GB" sz="2120"/>
              <a:t>AppointmentRepository-</a:t>
            </a:r>
            <a:endParaRPr sz="2120"/>
          </a:p>
        </p:txBody>
      </p:sp>
      <p:sp>
        <p:nvSpPr>
          <p:cNvPr id="802" name="Google Shape;802;p77"/>
          <p:cNvSpPr txBox="1"/>
          <p:nvPr>
            <p:ph idx="1" type="body"/>
          </p:nvPr>
        </p:nvSpPr>
        <p:spPr>
          <a:xfrm>
            <a:off x="1174800" y="646900"/>
            <a:ext cx="3397200" cy="225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</a:t>
            </a:r>
            <a:r>
              <a:rPr b="1" lang="en-GB"/>
              <a:t>JPA Repository </a:t>
            </a:r>
            <a:r>
              <a:rPr b="1" lang="en-GB" sz="1200">
                <a:solidFill>
                  <a:srgbClr val="51565E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has full API CrudRepository and</a:t>
            </a:r>
            <a:r>
              <a:rPr b="1" lang="en-GB" sz="1200">
                <a:solidFill>
                  <a:srgbClr val="51565E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lang="en-GB" sz="1200">
                <a:solidFill>
                  <a:srgbClr val="51565E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Paging And Sorting Repository.</a:t>
            </a:r>
            <a:r>
              <a:rPr b="1" lang="en-GB"/>
              <a:t> 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-GB"/>
              <a:t>J</a:t>
            </a:r>
            <a:r>
              <a:rPr b="1" lang="en-GB" sz="1200">
                <a:solidFill>
                  <a:srgbClr val="51565E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pa Repository contains the APIs for basic CRUD operations, the APIS for pagination, and the APIs for sorting.</a:t>
            </a:r>
            <a:endParaRPr b="1"/>
          </a:p>
        </p:txBody>
      </p:sp>
      <p:pic>
        <p:nvPicPr>
          <p:cNvPr id="803" name="Google Shape;803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1425" y="2096450"/>
            <a:ext cx="6694925" cy="1535775"/>
          </a:xfrm>
          <a:prstGeom prst="rect">
            <a:avLst/>
          </a:prstGeom>
          <a:noFill/>
          <a:ln>
            <a:noFill/>
          </a:ln>
        </p:spPr>
      </p:pic>
      <p:sp>
        <p:nvSpPr>
          <p:cNvPr id="804" name="Google Shape;804;p77"/>
          <p:cNvSpPr txBox="1"/>
          <p:nvPr/>
        </p:nvSpPr>
        <p:spPr>
          <a:xfrm>
            <a:off x="3195400" y="2965875"/>
            <a:ext cx="56325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Nunito"/>
                <a:ea typeface="Nunito"/>
                <a:cs typeface="Nunito"/>
                <a:sym typeface="Nunito"/>
              </a:rPr>
              <a:t>Where,</a:t>
            </a:r>
            <a:endParaRPr b="1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highlight>
                  <a:srgbClr val="FFFF00"/>
                </a:highlight>
                <a:latin typeface="Maven Pro"/>
                <a:ea typeface="Maven Pro"/>
                <a:cs typeface="Maven Pro"/>
                <a:sym typeface="Maven Pro"/>
              </a:rPr>
              <a:t>Appointment-</a:t>
            </a:r>
            <a:r>
              <a:rPr b="1" lang="en-GB">
                <a:latin typeface="Maven Pro"/>
                <a:ea typeface="Maven Pro"/>
                <a:cs typeface="Maven Pro"/>
                <a:sym typeface="Maven Pro"/>
              </a:rPr>
              <a:t>Entity/Class Model</a:t>
            </a:r>
            <a:endParaRPr b="1"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highlight>
                  <a:srgbClr val="FFFF00"/>
                </a:highlight>
                <a:latin typeface="Maven Pro"/>
                <a:ea typeface="Maven Pro"/>
                <a:cs typeface="Maven Pro"/>
                <a:sym typeface="Maven Pro"/>
              </a:rPr>
              <a:t>Integer-</a:t>
            </a:r>
            <a:r>
              <a:rPr b="1" i="1" lang="en-GB" sz="1300">
                <a:solidFill>
                  <a:srgbClr val="273239"/>
                </a:solidFill>
                <a:highlight>
                  <a:srgbClr val="FFFF00"/>
                </a:highlight>
              </a:rPr>
              <a:t> </a:t>
            </a:r>
            <a:r>
              <a:rPr b="1" i="1" lang="en-GB" sz="1300">
                <a:solidFill>
                  <a:srgbClr val="273239"/>
                </a:solidFill>
                <a:highlight>
                  <a:srgbClr val="FFFFFF"/>
                </a:highlight>
              </a:rPr>
              <a:t>wrapper class of your @Id that is created inside the Entity/Model class</a:t>
            </a:r>
            <a:endParaRPr b="1"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300">
              <a:solidFill>
                <a:srgbClr val="273239"/>
              </a:solidFill>
              <a:highlight>
                <a:srgbClr val="FFFFFF"/>
              </a:highlight>
            </a:endParaRPr>
          </a:p>
        </p:txBody>
      </p:sp>
      <p:pic>
        <p:nvPicPr>
          <p:cNvPr id="805" name="Google Shape;805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82200" y="1256850"/>
            <a:ext cx="4057650" cy="733425"/>
          </a:xfrm>
          <a:prstGeom prst="rect">
            <a:avLst/>
          </a:prstGeom>
          <a:noFill/>
          <a:ln>
            <a:noFill/>
          </a:ln>
        </p:spPr>
      </p:pic>
      <p:sp>
        <p:nvSpPr>
          <p:cNvPr id="806" name="Google Shape;806;p77"/>
          <p:cNvSpPr txBox="1"/>
          <p:nvPr/>
        </p:nvSpPr>
        <p:spPr>
          <a:xfrm>
            <a:off x="5246500" y="546475"/>
            <a:ext cx="358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u="sng">
                <a:latin typeface="Nunito"/>
                <a:ea typeface="Nunito"/>
                <a:cs typeface="Nunito"/>
                <a:sym typeface="Nunito"/>
              </a:rPr>
              <a:t>Dependency</a:t>
            </a:r>
            <a:r>
              <a:rPr b="1" lang="en-GB" u="sng">
                <a:latin typeface="Nunito"/>
                <a:ea typeface="Nunito"/>
                <a:cs typeface="Nunito"/>
                <a:sym typeface="Nunito"/>
              </a:rPr>
              <a:t> of JPA Repository</a:t>
            </a:r>
            <a:endParaRPr b="1" u="sng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807" name="Google Shape;807;p77"/>
          <p:cNvSpPr txBox="1"/>
          <p:nvPr/>
        </p:nvSpPr>
        <p:spPr>
          <a:xfrm>
            <a:off x="3195400" y="3980125"/>
            <a:ext cx="3114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highlight>
                  <a:srgbClr val="FFFF00"/>
                </a:highlight>
                <a:latin typeface="Nunito"/>
                <a:ea typeface="Nunito"/>
                <a:cs typeface="Nunito"/>
                <a:sym typeface="Nunito"/>
              </a:rPr>
              <a:t>Method Used: -</a:t>
            </a:r>
            <a:r>
              <a:rPr b="1" lang="en-GB">
                <a:latin typeface="Nunito"/>
                <a:ea typeface="Nunito"/>
                <a:cs typeface="Nunito"/>
                <a:sym typeface="Nunito"/>
              </a:rPr>
              <a:t>findAll(),findById()</a:t>
            </a:r>
            <a:endParaRPr b="1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78"/>
          <p:cNvSpPr txBox="1"/>
          <p:nvPr>
            <p:ph type="title"/>
          </p:nvPr>
        </p:nvSpPr>
        <p:spPr>
          <a:xfrm>
            <a:off x="225475" y="118850"/>
            <a:ext cx="2829900" cy="47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AppointmentController</a:t>
            </a:r>
            <a:endParaRPr sz="1800"/>
          </a:p>
        </p:txBody>
      </p:sp>
      <p:pic>
        <p:nvPicPr>
          <p:cNvPr id="813" name="Google Shape;813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53688" y="275525"/>
            <a:ext cx="5248275" cy="220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4" name="Google Shape;814;p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53700" y="2475800"/>
            <a:ext cx="5524500" cy="125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5" name="Google Shape;815;p7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63188" y="3333750"/>
            <a:ext cx="5629275" cy="1809750"/>
          </a:xfrm>
          <a:prstGeom prst="rect">
            <a:avLst/>
          </a:prstGeom>
          <a:noFill/>
          <a:ln>
            <a:noFill/>
          </a:ln>
        </p:spPr>
      </p:pic>
      <p:sp>
        <p:nvSpPr>
          <p:cNvPr id="816" name="Google Shape;816;p78"/>
          <p:cNvSpPr txBox="1"/>
          <p:nvPr/>
        </p:nvSpPr>
        <p:spPr>
          <a:xfrm>
            <a:off x="268600" y="1477250"/>
            <a:ext cx="3087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817" name="Google Shape;817;p78"/>
          <p:cNvSpPr txBox="1"/>
          <p:nvPr/>
        </p:nvSpPr>
        <p:spPr>
          <a:xfrm>
            <a:off x="53725" y="1329525"/>
            <a:ext cx="3600000" cy="35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highlight>
                  <a:srgbClr val="FFFF00"/>
                </a:highlight>
                <a:latin typeface="Nunito"/>
                <a:ea typeface="Nunito"/>
                <a:cs typeface="Nunito"/>
                <a:sym typeface="Nunito"/>
              </a:rPr>
              <a:t>@RestController</a:t>
            </a:r>
            <a:r>
              <a:rPr lang="en-GB">
                <a:latin typeface="Nunito"/>
                <a:ea typeface="Nunito"/>
                <a:cs typeface="Nunito"/>
                <a:sym typeface="Nunito"/>
              </a:rPr>
              <a:t>-</a:t>
            </a:r>
            <a:r>
              <a:rPr b="1" lang="en-GB" sz="1300">
                <a:solidFill>
                  <a:srgbClr val="273239"/>
                </a:solidFill>
                <a:highlight>
                  <a:srgbClr val="F9F9F9"/>
                </a:highlight>
              </a:rPr>
              <a:t>RestController is used for making restful web services with the help of the @RestController annotation.</a:t>
            </a:r>
            <a:endParaRPr b="1" sz="1300">
              <a:solidFill>
                <a:srgbClr val="273239"/>
              </a:solidFill>
              <a:highlight>
                <a:srgbClr val="F9F9F9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rgbClr val="273239"/>
                </a:solidFill>
                <a:highlight>
                  <a:srgbClr val="F9F9F9"/>
                </a:highlight>
              </a:rPr>
              <a:t>The RestController allows to handle all REST APIs such asGET,POST,DELETE,PUT requests.</a:t>
            </a:r>
            <a:r>
              <a:rPr i="1" lang="en-GB" sz="1300">
                <a:solidFill>
                  <a:srgbClr val="273239"/>
                </a:solidFill>
                <a:highlight>
                  <a:srgbClr val="F9F9F9"/>
                </a:highlight>
              </a:rPr>
              <a:t> </a:t>
            </a:r>
            <a:endParaRPr b="1" i="1" sz="1300">
              <a:solidFill>
                <a:srgbClr val="273239"/>
              </a:solidFill>
              <a:highlight>
                <a:srgbClr val="F9F9F9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highlight>
                  <a:srgbClr val="FFDD13"/>
                </a:highlight>
                <a:latin typeface="Nunito"/>
                <a:ea typeface="Nunito"/>
                <a:cs typeface="Nunito"/>
                <a:sym typeface="Nunito"/>
              </a:rPr>
              <a:t>@RequestMapping</a:t>
            </a:r>
            <a:r>
              <a:rPr b="1" lang="en-GB">
                <a:latin typeface="Nunito"/>
                <a:ea typeface="Nunito"/>
                <a:cs typeface="Nunito"/>
                <a:sym typeface="Nunito"/>
              </a:rPr>
              <a:t>-</a:t>
            </a:r>
            <a:r>
              <a:rPr b="1" lang="en-GB" sz="1200">
                <a:solidFill>
                  <a:srgbClr val="333333"/>
                </a:solidFill>
                <a:highlight>
                  <a:srgbClr val="FFFFFF"/>
                </a:highlight>
              </a:rPr>
              <a:t> It is used to map web requests onto specific handler classes and/or handler methods.</a:t>
            </a:r>
            <a:endParaRPr b="1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highlight>
                  <a:srgbClr val="FFFF00"/>
                </a:highlight>
                <a:latin typeface="Nunito"/>
                <a:ea typeface="Nunito"/>
                <a:cs typeface="Nunito"/>
                <a:sym typeface="Nunito"/>
              </a:rPr>
              <a:t>@GetMapping</a:t>
            </a:r>
            <a:r>
              <a:rPr lang="en-GB">
                <a:latin typeface="Nunito"/>
                <a:ea typeface="Nunito"/>
                <a:cs typeface="Nunito"/>
                <a:sym typeface="Nunito"/>
              </a:rPr>
              <a:t>-</a:t>
            </a:r>
            <a:r>
              <a:rPr lang="en-GB" sz="1200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</a:t>
            </a:r>
            <a:r>
              <a:rPr b="1" lang="en-GB" sz="1200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 maps the HTTP GET requests on the specific handler method. It is used to create a web service endpoint that fetches.</a:t>
            </a:r>
            <a:endParaRPr b="1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highlight>
                  <a:srgbClr val="FFFF00"/>
                </a:highlight>
                <a:latin typeface="Nunito"/>
                <a:ea typeface="Nunito"/>
                <a:cs typeface="Nunito"/>
                <a:sym typeface="Nunito"/>
              </a:rPr>
              <a:t>@DeleteMapping</a:t>
            </a:r>
            <a:r>
              <a:rPr lang="en-GB">
                <a:latin typeface="Nunito"/>
                <a:ea typeface="Nunito"/>
                <a:cs typeface="Nunito"/>
                <a:sym typeface="Nunito"/>
              </a:rPr>
              <a:t>-</a:t>
            </a:r>
            <a:r>
              <a:rPr b="1" lang="en-GB" sz="1200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@DeleteMapping: It maps the HTTP DELETE requests on the specific handler method. It is used to create a web service endpoint that deletes</a:t>
            </a:r>
            <a:endParaRPr b="1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p79"/>
          <p:cNvSpPr txBox="1"/>
          <p:nvPr>
            <p:ph type="title"/>
          </p:nvPr>
        </p:nvSpPr>
        <p:spPr>
          <a:xfrm>
            <a:off x="1384400" y="88250"/>
            <a:ext cx="5531700" cy="717600"/>
          </a:xfrm>
          <a:prstGeom prst="rect">
            <a:avLst/>
          </a:prstGeom>
          <a:solidFill>
            <a:srgbClr val="F5F5F5"/>
          </a:solidFill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Arial"/>
              <a:buNone/>
            </a:pPr>
            <a:r>
              <a:rPr lang="en-GB" sz="2220"/>
              <a:t>         </a:t>
            </a:r>
            <a:r>
              <a:rPr lang="en-GB" sz="2220"/>
              <a:t>Tomcat started on port(s): 9090</a:t>
            </a:r>
            <a:endParaRPr sz="3000"/>
          </a:p>
        </p:txBody>
      </p:sp>
      <p:sp>
        <p:nvSpPr>
          <p:cNvPr id="823" name="Google Shape;823;p79"/>
          <p:cNvSpPr txBox="1"/>
          <p:nvPr/>
        </p:nvSpPr>
        <p:spPr>
          <a:xfrm>
            <a:off x="2511325" y="1477250"/>
            <a:ext cx="666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824" name="Google Shape;824;p79"/>
          <p:cNvSpPr txBox="1"/>
          <p:nvPr/>
        </p:nvSpPr>
        <p:spPr>
          <a:xfrm>
            <a:off x="1222075" y="872925"/>
            <a:ext cx="39348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highlight>
                  <a:srgbClr val="FFFF00"/>
                </a:highlight>
                <a:latin typeface="Nunito"/>
                <a:ea typeface="Nunito"/>
                <a:cs typeface="Nunito"/>
                <a:sym typeface="Nunito"/>
              </a:rPr>
              <a:t>http://localhost:9090/api/v1/appointment</a:t>
            </a:r>
            <a:endParaRPr b="1" sz="1500">
              <a:highlight>
                <a:srgbClr val="FFFF00"/>
              </a:highlight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825" name="Google Shape;825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0725" y="1355500"/>
            <a:ext cx="7000875" cy="1409700"/>
          </a:xfrm>
          <a:prstGeom prst="rect">
            <a:avLst/>
          </a:prstGeom>
          <a:noFill/>
          <a:ln>
            <a:noFill/>
          </a:ln>
        </p:spPr>
      </p:pic>
      <p:sp>
        <p:nvSpPr>
          <p:cNvPr id="826" name="Google Shape;826;p79"/>
          <p:cNvSpPr txBox="1"/>
          <p:nvPr/>
        </p:nvSpPr>
        <p:spPr>
          <a:xfrm>
            <a:off x="4391450" y="2642850"/>
            <a:ext cx="3988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highlight>
                  <a:srgbClr val="FFFF00"/>
                </a:highlight>
                <a:latin typeface="Nunito"/>
                <a:ea typeface="Nunito"/>
                <a:cs typeface="Nunito"/>
                <a:sym typeface="Nunito"/>
              </a:rPr>
              <a:t>http://localhost:9090/api/v1/appointment/1</a:t>
            </a:r>
            <a:endParaRPr b="1" sz="1500">
              <a:highlight>
                <a:srgbClr val="FFFF00"/>
              </a:highlight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827" name="Google Shape;827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9225" y="3180700"/>
            <a:ext cx="4038600" cy="125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p80"/>
          <p:cNvSpPr txBox="1"/>
          <p:nvPr>
            <p:ph type="title"/>
          </p:nvPr>
        </p:nvSpPr>
        <p:spPr>
          <a:xfrm>
            <a:off x="1322625" y="0"/>
            <a:ext cx="5558700" cy="74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          Admin Appointment View</a:t>
            </a:r>
            <a:endParaRPr/>
          </a:p>
        </p:txBody>
      </p:sp>
      <p:pic>
        <p:nvPicPr>
          <p:cNvPr id="833" name="Google Shape;833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5700" y="744300"/>
            <a:ext cx="7224000" cy="3858400"/>
          </a:xfrm>
          <a:prstGeom prst="rect">
            <a:avLst/>
          </a:prstGeom>
          <a:noFill/>
          <a:ln>
            <a:noFill/>
          </a:ln>
        </p:spPr>
      </p:pic>
      <p:sp>
        <p:nvSpPr>
          <p:cNvPr id="834" name="Google Shape;834;p80"/>
          <p:cNvSpPr/>
          <p:nvPr/>
        </p:nvSpPr>
        <p:spPr>
          <a:xfrm>
            <a:off x="6486450" y="3035075"/>
            <a:ext cx="631200" cy="8997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5" name="Google Shape;835;p80"/>
          <p:cNvSpPr txBox="1"/>
          <p:nvPr/>
        </p:nvSpPr>
        <p:spPr>
          <a:xfrm>
            <a:off x="6271575" y="3679675"/>
            <a:ext cx="1933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836" name="Google Shape;836;p80"/>
          <p:cNvSpPr txBox="1"/>
          <p:nvPr/>
        </p:nvSpPr>
        <p:spPr>
          <a:xfrm>
            <a:off x="590900" y="2571750"/>
            <a:ext cx="1329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Nunito"/>
                <a:ea typeface="Nunito"/>
                <a:cs typeface="Nunito"/>
                <a:sym typeface="Nunito"/>
              </a:rPr>
              <a:t>Click on Appointment Details</a:t>
            </a:r>
            <a:endParaRPr b="1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0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p81"/>
          <p:cNvSpPr txBox="1"/>
          <p:nvPr>
            <p:ph type="title"/>
          </p:nvPr>
        </p:nvSpPr>
        <p:spPr>
          <a:xfrm>
            <a:off x="1671150" y="155400"/>
            <a:ext cx="5801700" cy="77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       Admin Appointment View</a:t>
            </a:r>
            <a:endParaRPr/>
          </a:p>
        </p:txBody>
      </p:sp>
      <p:pic>
        <p:nvPicPr>
          <p:cNvPr id="842" name="Google Shape;842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9350" y="797075"/>
            <a:ext cx="7764638" cy="3912000"/>
          </a:xfrm>
          <a:prstGeom prst="rect">
            <a:avLst/>
          </a:prstGeom>
          <a:noFill/>
          <a:ln>
            <a:noFill/>
          </a:ln>
        </p:spPr>
      </p:pic>
      <p:sp>
        <p:nvSpPr>
          <p:cNvPr id="843" name="Google Shape;843;p81"/>
          <p:cNvSpPr/>
          <p:nvPr/>
        </p:nvSpPr>
        <p:spPr>
          <a:xfrm>
            <a:off x="7171325" y="2914175"/>
            <a:ext cx="631200" cy="4431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4" name="Google Shape;844;p81"/>
          <p:cNvSpPr txBox="1"/>
          <p:nvPr/>
        </p:nvSpPr>
        <p:spPr>
          <a:xfrm>
            <a:off x="510325" y="2612375"/>
            <a:ext cx="10608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Nunito"/>
                <a:ea typeface="Nunito"/>
                <a:cs typeface="Nunito"/>
                <a:sym typeface="Nunito"/>
              </a:rPr>
              <a:t>Click On Delete and delete data</a:t>
            </a:r>
            <a:endParaRPr b="1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6" name="Google Shape;32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937" y="933900"/>
            <a:ext cx="8656124" cy="3771975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19"/>
          <p:cNvSpPr/>
          <p:nvPr/>
        </p:nvSpPr>
        <p:spPr>
          <a:xfrm>
            <a:off x="963024" y="3125602"/>
            <a:ext cx="3149700" cy="336600"/>
          </a:xfrm>
          <a:prstGeom prst="ellipse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19"/>
          <p:cNvSpPr txBox="1"/>
          <p:nvPr/>
        </p:nvSpPr>
        <p:spPr>
          <a:xfrm>
            <a:off x="4296569" y="3086161"/>
            <a:ext cx="1329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← Selector</a:t>
            </a:r>
            <a:endParaRPr sz="15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29" name="Google Shape;32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62425"/>
            <a:ext cx="9144000" cy="24303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5F5F5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30" name="Google Shape;330;p19"/>
          <p:cNvSpPr txBox="1"/>
          <p:nvPr/>
        </p:nvSpPr>
        <p:spPr>
          <a:xfrm>
            <a:off x="3373250" y="0"/>
            <a:ext cx="25788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solidFill>
                  <a:srgbClr val="202124"/>
                </a:solidFill>
                <a:latin typeface="Nunito"/>
                <a:ea typeface="Nunito"/>
                <a:cs typeface="Nunito"/>
                <a:sym typeface="Nunito"/>
              </a:rPr>
              <a:t>Component : login-status</a:t>
            </a:r>
            <a:endParaRPr b="1" sz="1500">
              <a:solidFill>
                <a:srgbClr val="202124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31" name="Google Shape;331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68963" y="1673375"/>
            <a:ext cx="5838900" cy="28005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5F5F5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82"/>
          <p:cNvSpPr txBox="1"/>
          <p:nvPr>
            <p:ph type="title"/>
          </p:nvPr>
        </p:nvSpPr>
        <p:spPr>
          <a:xfrm>
            <a:off x="2055850" y="155400"/>
            <a:ext cx="47262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Doctor Appointment View</a:t>
            </a:r>
            <a:endParaRPr/>
          </a:p>
        </p:txBody>
      </p:sp>
      <p:pic>
        <p:nvPicPr>
          <p:cNvPr id="850" name="Google Shape;850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2600" y="873050"/>
            <a:ext cx="7385177" cy="3898499"/>
          </a:xfrm>
          <a:prstGeom prst="rect">
            <a:avLst/>
          </a:prstGeom>
          <a:noFill/>
          <a:ln>
            <a:noFill/>
          </a:ln>
        </p:spPr>
      </p:pic>
      <p:sp>
        <p:nvSpPr>
          <p:cNvPr id="851" name="Google Shape;851;p82"/>
          <p:cNvSpPr/>
          <p:nvPr/>
        </p:nvSpPr>
        <p:spPr>
          <a:xfrm>
            <a:off x="6486450" y="3290225"/>
            <a:ext cx="644700" cy="8595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2" name="Google Shape;852;p82"/>
          <p:cNvSpPr txBox="1"/>
          <p:nvPr/>
        </p:nvSpPr>
        <p:spPr>
          <a:xfrm>
            <a:off x="550625" y="2685900"/>
            <a:ext cx="13977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Nunito"/>
                <a:ea typeface="Nunito"/>
                <a:cs typeface="Nunito"/>
                <a:sym typeface="Nunito"/>
              </a:rPr>
              <a:t>Click On Appointment Details</a:t>
            </a:r>
            <a:endParaRPr b="1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6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p83"/>
          <p:cNvSpPr txBox="1"/>
          <p:nvPr>
            <p:ph type="title"/>
          </p:nvPr>
        </p:nvSpPr>
        <p:spPr>
          <a:xfrm>
            <a:off x="2175450" y="236000"/>
            <a:ext cx="4793100" cy="77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Doctor Appointment View</a:t>
            </a:r>
            <a:endParaRPr/>
          </a:p>
        </p:txBody>
      </p:sp>
      <p:pic>
        <p:nvPicPr>
          <p:cNvPr id="858" name="Google Shape;858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8250" y="931400"/>
            <a:ext cx="7685751" cy="3831399"/>
          </a:xfrm>
          <a:prstGeom prst="rect">
            <a:avLst/>
          </a:prstGeom>
          <a:noFill/>
          <a:ln>
            <a:noFill/>
          </a:ln>
        </p:spPr>
      </p:pic>
      <p:sp>
        <p:nvSpPr>
          <p:cNvPr id="859" name="Google Shape;859;p83"/>
          <p:cNvSpPr/>
          <p:nvPr/>
        </p:nvSpPr>
        <p:spPr>
          <a:xfrm>
            <a:off x="7131075" y="3343950"/>
            <a:ext cx="698400" cy="3090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0" name="Google Shape;860;p83"/>
          <p:cNvSpPr txBox="1"/>
          <p:nvPr/>
        </p:nvSpPr>
        <p:spPr>
          <a:xfrm>
            <a:off x="241725" y="2215875"/>
            <a:ext cx="12165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Nunito"/>
                <a:ea typeface="Nunito"/>
                <a:cs typeface="Nunito"/>
                <a:sym typeface="Nunito"/>
              </a:rPr>
              <a:t>Click on Attended then data will be deleted from database</a:t>
            </a:r>
            <a:endParaRPr b="1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4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p84"/>
          <p:cNvSpPr txBox="1"/>
          <p:nvPr>
            <p:ph type="title"/>
          </p:nvPr>
        </p:nvSpPr>
        <p:spPr>
          <a:xfrm>
            <a:off x="1397800" y="1874375"/>
            <a:ext cx="7030500" cy="999300"/>
          </a:xfrm>
          <a:prstGeom prst="rect">
            <a:avLst/>
          </a:prstGeom>
          <a:solidFill>
            <a:srgbClr val="F5F5F5"/>
          </a:solidFill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                 JUnit Test Case</a:t>
            </a:r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9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p85"/>
          <p:cNvSpPr txBox="1"/>
          <p:nvPr>
            <p:ph type="title"/>
          </p:nvPr>
        </p:nvSpPr>
        <p:spPr>
          <a:xfrm>
            <a:off x="832625" y="155425"/>
            <a:ext cx="7614600" cy="67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JUnit Test Case For Inserting And Update Data</a:t>
            </a:r>
            <a:endParaRPr/>
          </a:p>
        </p:txBody>
      </p:sp>
      <p:pic>
        <p:nvPicPr>
          <p:cNvPr id="871" name="Google Shape;871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81250" y="1007100"/>
            <a:ext cx="4554028" cy="4006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2" name="Google Shape;872;p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4800" y="2421875"/>
            <a:ext cx="3970450" cy="2170894"/>
          </a:xfrm>
          <a:prstGeom prst="rect">
            <a:avLst/>
          </a:prstGeom>
          <a:noFill/>
          <a:ln>
            <a:noFill/>
          </a:ln>
        </p:spPr>
      </p:pic>
      <p:sp>
        <p:nvSpPr>
          <p:cNvPr id="873" name="Google Shape;873;p85"/>
          <p:cNvSpPr txBox="1"/>
          <p:nvPr/>
        </p:nvSpPr>
        <p:spPr>
          <a:xfrm>
            <a:off x="617750" y="1665250"/>
            <a:ext cx="1732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874" name="Google Shape;874;p85"/>
          <p:cNvSpPr txBox="1"/>
          <p:nvPr/>
        </p:nvSpPr>
        <p:spPr>
          <a:xfrm>
            <a:off x="537175" y="1893575"/>
            <a:ext cx="1732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Nunito"/>
                <a:ea typeface="Nunito"/>
                <a:cs typeface="Nunito"/>
                <a:sym typeface="Nunito"/>
              </a:rPr>
              <a:t>Update Data Test</a:t>
            </a:r>
            <a:endParaRPr b="1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875" name="Google Shape;875;p85"/>
          <p:cNvSpPr txBox="1"/>
          <p:nvPr/>
        </p:nvSpPr>
        <p:spPr>
          <a:xfrm>
            <a:off x="2269675" y="1007100"/>
            <a:ext cx="157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Nunito"/>
                <a:ea typeface="Nunito"/>
                <a:cs typeface="Nunito"/>
                <a:sym typeface="Nunito"/>
              </a:rPr>
              <a:t>Insert Data Test</a:t>
            </a:r>
            <a:endParaRPr b="1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9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p86"/>
          <p:cNvSpPr txBox="1"/>
          <p:nvPr>
            <p:ph type="title"/>
          </p:nvPr>
        </p:nvSpPr>
        <p:spPr>
          <a:xfrm>
            <a:off x="1988700" y="235975"/>
            <a:ext cx="4981200" cy="6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JUnit Test Case Output</a:t>
            </a:r>
            <a:endParaRPr/>
          </a:p>
        </p:txBody>
      </p:sp>
      <p:pic>
        <p:nvPicPr>
          <p:cNvPr id="881" name="Google Shape;881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200" y="1401300"/>
            <a:ext cx="8697650" cy="3362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5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p87"/>
          <p:cNvSpPr txBox="1"/>
          <p:nvPr>
            <p:ph type="title"/>
          </p:nvPr>
        </p:nvSpPr>
        <p:spPr>
          <a:xfrm>
            <a:off x="2778325" y="491125"/>
            <a:ext cx="4699200" cy="9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JUnit All Test Case</a:t>
            </a:r>
            <a:endParaRPr/>
          </a:p>
        </p:txBody>
      </p:sp>
      <p:pic>
        <p:nvPicPr>
          <p:cNvPr id="887" name="Google Shape;887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3075" y="1723500"/>
            <a:ext cx="5667375" cy="190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p88"/>
          <p:cNvSpPr txBox="1"/>
          <p:nvPr>
            <p:ph type="title"/>
          </p:nvPr>
        </p:nvSpPr>
        <p:spPr>
          <a:xfrm>
            <a:off x="1731588" y="141975"/>
            <a:ext cx="6243600" cy="8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Testing Add Data Using Postman</a:t>
            </a:r>
            <a:endParaRPr/>
          </a:p>
        </p:txBody>
      </p:sp>
      <p:pic>
        <p:nvPicPr>
          <p:cNvPr id="893" name="Google Shape;893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9950" y="1132850"/>
            <a:ext cx="6366869" cy="3535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7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p89"/>
          <p:cNvSpPr txBox="1"/>
          <p:nvPr>
            <p:ph type="title"/>
          </p:nvPr>
        </p:nvSpPr>
        <p:spPr>
          <a:xfrm>
            <a:off x="1370950" y="464275"/>
            <a:ext cx="6713700" cy="75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Testing Get the data from Database</a:t>
            </a:r>
            <a:endParaRPr/>
          </a:p>
        </p:txBody>
      </p:sp>
      <p:pic>
        <p:nvPicPr>
          <p:cNvPr id="899" name="Google Shape;899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0825" y="1307325"/>
            <a:ext cx="7533951" cy="3616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3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p90"/>
          <p:cNvSpPr txBox="1"/>
          <p:nvPr>
            <p:ph type="title"/>
          </p:nvPr>
        </p:nvSpPr>
        <p:spPr>
          <a:xfrm>
            <a:off x="0" y="1858500"/>
            <a:ext cx="9144000" cy="1255800"/>
          </a:xfrm>
          <a:prstGeom prst="rect">
            <a:avLst/>
          </a:prstGeom>
          <a:solidFill>
            <a:srgbClr val="E1F0FD"/>
          </a:solidFill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Arial"/>
              <a:buNone/>
            </a:pPr>
            <a:r>
              <a:rPr lang="en-GB" sz="2820">
                <a:solidFill>
                  <a:srgbClr val="000000"/>
                </a:solidFill>
              </a:rPr>
              <a:t>                           </a:t>
            </a:r>
            <a:r>
              <a:rPr lang="en-GB" sz="3120">
                <a:solidFill>
                  <a:srgbClr val="000000"/>
                </a:solidFill>
              </a:rPr>
              <a:t>       Module 10</a:t>
            </a:r>
            <a:endParaRPr sz="312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Arial"/>
              <a:buNone/>
            </a:pPr>
            <a:r>
              <a:rPr lang="en-GB" sz="3120">
                <a:solidFill>
                  <a:srgbClr val="000000"/>
                </a:solidFill>
              </a:rPr>
              <a:t>                    Appointments Frontend</a:t>
            </a:r>
            <a:endParaRPr sz="31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91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10" name="Google Shape;910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3725" y="1233975"/>
            <a:ext cx="6710650" cy="3762226"/>
          </a:xfrm>
          <a:prstGeom prst="rect">
            <a:avLst/>
          </a:prstGeom>
          <a:noFill/>
          <a:ln>
            <a:noFill/>
          </a:ln>
        </p:spPr>
      </p:pic>
      <p:sp>
        <p:nvSpPr>
          <p:cNvPr id="911" name="Google Shape;911;p91"/>
          <p:cNvSpPr txBox="1"/>
          <p:nvPr/>
        </p:nvSpPr>
        <p:spPr>
          <a:xfrm>
            <a:off x="380575" y="196050"/>
            <a:ext cx="7104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latin typeface="Times New Roman"/>
                <a:ea typeface="Times New Roman"/>
                <a:cs typeface="Times New Roman"/>
                <a:sym typeface="Times New Roman"/>
              </a:rPr>
              <a:t> Go To </a:t>
            </a:r>
            <a:r>
              <a:rPr b="1" lang="en-GB" sz="2000">
                <a:latin typeface="Times New Roman"/>
                <a:ea typeface="Times New Roman"/>
                <a:cs typeface="Times New Roman"/>
                <a:sym typeface="Times New Roman"/>
              </a:rPr>
              <a:t>Admin Login:Appointment Details</a:t>
            </a:r>
            <a:endParaRPr b="1"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12" name="Google Shape;912;p91"/>
          <p:cNvSpPr txBox="1"/>
          <p:nvPr/>
        </p:nvSpPr>
        <p:spPr>
          <a:xfrm>
            <a:off x="876475" y="957200"/>
            <a:ext cx="664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913" name="Google Shape;913;p91"/>
          <p:cNvSpPr txBox="1"/>
          <p:nvPr/>
        </p:nvSpPr>
        <p:spPr>
          <a:xfrm>
            <a:off x="553550" y="688650"/>
            <a:ext cx="6861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Nunito"/>
                <a:ea typeface="Nunito"/>
                <a:cs typeface="Nunito"/>
                <a:sym typeface="Nunito"/>
              </a:rPr>
              <a:t>localhost:4200/dashboard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20"/>
          <p:cNvSpPr txBox="1"/>
          <p:nvPr>
            <p:ph type="title"/>
          </p:nvPr>
        </p:nvSpPr>
        <p:spPr>
          <a:xfrm>
            <a:off x="992225" y="0"/>
            <a:ext cx="7030500" cy="62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/>
              <a:t>Login</a:t>
            </a:r>
            <a:r>
              <a:rPr lang="en-GB" sz="2500"/>
              <a:t> → </a:t>
            </a:r>
            <a:r>
              <a:rPr b="0" lang="en-GB" sz="2500"/>
              <a:t>localhost:4200/login</a:t>
            </a:r>
            <a:endParaRPr b="0" sz="2500"/>
          </a:p>
        </p:txBody>
      </p:sp>
      <p:pic>
        <p:nvPicPr>
          <p:cNvPr id="337" name="Google Shape;337;p20"/>
          <p:cNvPicPr preferRelativeResize="0"/>
          <p:nvPr/>
        </p:nvPicPr>
        <p:blipFill rotWithShape="1">
          <a:blip r:embed="rId3">
            <a:alphaModFix/>
          </a:blip>
          <a:srcRect b="0" l="0" r="0" t="4680"/>
          <a:stretch/>
        </p:blipFill>
        <p:spPr>
          <a:xfrm>
            <a:off x="992225" y="1152487"/>
            <a:ext cx="7159574" cy="383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20"/>
          <p:cNvPicPr preferRelativeResize="0"/>
          <p:nvPr/>
        </p:nvPicPr>
        <p:blipFill rotWithShape="1">
          <a:blip r:embed="rId4">
            <a:alphaModFix/>
          </a:blip>
          <a:srcRect b="86993" l="22714" r="62498" t="7586"/>
          <a:stretch/>
        </p:blipFill>
        <p:spPr>
          <a:xfrm>
            <a:off x="1644800" y="836950"/>
            <a:ext cx="3042300" cy="6273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5F5F5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39" name="Google Shape;339;p20"/>
          <p:cNvPicPr preferRelativeResize="0"/>
          <p:nvPr/>
        </p:nvPicPr>
        <p:blipFill rotWithShape="1">
          <a:blip r:embed="rId5">
            <a:alphaModFix/>
          </a:blip>
          <a:srcRect b="44714" l="0" r="59908" t="14092"/>
          <a:stretch/>
        </p:blipFill>
        <p:spPr>
          <a:xfrm>
            <a:off x="2606839" y="1935998"/>
            <a:ext cx="3930300" cy="22716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5F5F5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38100" endA="0" endPos="30000" fadeDir="5400012" kx="0" rotWithShape="0" algn="bl" stPos="0" sy="-100000" ky="0"/>
          </a:effectLst>
        </p:spPr>
      </p:pic>
      <p:sp>
        <p:nvSpPr>
          <p:cNvPr id="340" name="Google Shape;340;p20"/>
          <p:cNvSpPr txBox="1"/>
          <p:nvPr/>
        </p:nvSpPr>
        <p:spPr>
          <a:xfrm>
            <a:off x="1129075" y="2825500"/>
            <a:ext cx="1226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rgbClr val="FF0000"/>
                </a:solidFill>
                <a:latin typeface="Nunito"/>
                <a:ea typeface="Nunito"/>
                <a:cs typeface="Nunito"/>
                <a:sym typeface="Nunito"/>
              </a:rPr>
              <a:t>NOTE:</a:t>
            </a:r>
            <a:endParaRPr b="1" sz="2000">
              <a:solidFill>
                <a:srgbClr val="FF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41" name="Google Shape;341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02122" y="1935997"/>
            <a:ext cx="4810700" cy="30432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6675" y="456175"/>
            <a:ext cx="8014899" cy="4687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2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23401" y="821780"/>
            <a:ext cx="6689400" cy="3956100"/>
          </a:xfrm>
          <a:prstGeom prst="roundRect">
            <a:avLst>
              <a:gd fmla="val 4571" name="adj"/>
            </a:avLst>
          </a:prstGeom>
          <a:noFill/>
          <a:ln cap="flat" cmpd="sng" w="28575">
            <a:solidFill>
              <a:srgbClr val="F5F5F5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44" name="Google Shape;344;p2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32100" y="1936000"/>
            <a:ext cx="7159500" cy="10206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5F5F5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45" name="Google Shape;345;p20"/>
          <p:cNvPicPr preferRelativeResize="0"/>
          <p:nvPr/>
        </p:nvPicPr>
        <p:blipFill rotWithShape="1">
          <a:blip r:embed="rId10">
            <a:alphaModFix/>
          </a:blip>
          <a:srcRect b="0" l="0" r="0" t="5150"/>
          <a:stretch/>
        </p:blipFill>
        <p:spPr>
          <a:xfrm>
            <a:off x="564538" y="836952"/>
            <a:ext cx="8014925" cy="4276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20"/>
          <p:cNvPicPr preferRelativeResize="0"/>
          <p:nvPr/>
        </p:nvPicPr>
        <p:blipFill rotWithShape="1">
          <a:blip r:embed="rId11">
            <a:alphaModFix/>
          </a:blip>
          <a:srcRect b="69105" l="37804" r="27285" t="13284"/>
          <a:stretch/>
        </p:blipFill>
        <p:spPr>
          <a:xfrm>
            <a:off x="2975975" y="1030250"/>
            <a:ext cx="3192048" cy="905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7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p92"/>
          <p:cNvSpPr txBox="1"/>
          <p:nvPr>
            <p:ph type="title"/>
          </p:nvPr>
        </p:nvSpPr>
        <p:spPr>
          <a:xfrm>
            <a:off x="92250" y="80725"/>
            <a:ext cx="5132100" cy="65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Appointment list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9" name="Google Shape;919;p92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20" name="Google Shape;920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70200"/>
            <a:ext cx="8534050" cy="3800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24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21"/>
          <p:cNvSpPr txBox="1"/>
          <p:nvPr>
            <p:ph type="title"/>
          </p:nvPr>
        </p:nvSpPr>
        <p:spPr>
          <a:xfrm>
            <a:off x="877950" y="0"/>
            <a:ext cx="7030500" cy="63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/>
              <a:t>DASHBOARD →</a:t>
            </a:r>
            <a:r>
              <a:rPr lang="en-GB" sz="2500"/>
              <a:t> </a:t>
            </a:r>
            <a:r>
              <a:rPr b="0" lang="en-GB" sz="2500"/>
              <a:t>localhost:4200/dashboard</a:t>
            </a:r>
            <a:endParaRPr b="0" sz="2500"/>
          </a:p>
        </p:txBody>
      </p:sp>
      <p:pic>
        <p:nvPicPr>
          <p:cNvPr id="352" name="Google Shape;352;p21"/>
          <p:cNvPicPr preferRelativeResize="0"/>
          <p:nvPr/>
        </p:nvPicPr>
        <p:blipFill rotWithShape="1">
          <a:blip r:embed="rId3">
            <a:alphaModFix/>
          </a:blip>
          <a:srcRect b="0" l="0" r="0" t="5078"/>
          <a:stretch/>
        </p:blipFill>
        <p:spPr>
          <a:xfrm>
            <a:off x="738576" y="822400"/>
            <a:ext cx="7779701" cy="4153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21"/>
          <p:cNvPicPr preferRelativeResize="0"/>
          <p:nvPr/>
        </p:nvPicPr>
        <p:blipFill rotWithShape="1">
          <a:blip r:embed="rId4">
            <a:alphaModFix/>
          </a:blip>
          <a:srcRect b="89430" l="8536" r="74390" t="4336"/>
          <a:stretch/>
        </p:blipFill>
        <p:spPr>
          <a:xfrm>
            <a:off x="1449650" y="630600"/>
            <a:ext cx="2104800" cy="4323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5F5F5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54" name="Google Shape;354;p21"/>
          <p:cNvPicPr preferRelativeResize="0"/>
          <p:nvPr/>
        </p:nvPicPr>
        <p:blipFill rotWithShape="1">
          <a:blip r:embed="rId5">
            <a:alphaModFix/>
          </a:blip>
          <a:srcRect b="0" l="0" r="0" t="4879"/>
          <a:stretch/>
        </p:blipFill>
        <p:spPr>
          <a:xfrm>
            <a:off x="567562" y="630600"/>
            <a:ext cx="8121734" cy="4345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21"/>
          <p:cNvPicPr preferRelativeResize="0"/>
          <p:nvPr/>
        </p:nvPicPr>
        <p:blipFill rotWithShape="1">
          <a:blip r:embed="rId6">
            <a:alphaModFix/>
          </a:blip>
          <a:srcRect b="69105" l="37804" r="27285" t="13284"/>
          <a:stretch/>
        </p:blipFill>
        <p:spPr>
          <a:xfrm>
            <a:off x="2975975" y="822400"/>
            <a:ext cx="3192048" cy="90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21"/>
          <p:cNvPicPr preferRelativeResize="0"/>
          <p:nvPr/>
        </p:nvPicPr>
        <p:blipFill rotWithShape="1">
          <a:blip r:embed="rId7">
            <a:alphaModFix/>
          </a:blip>
          <a:srcRect b="0" l="0" r="0" t="4333"/>
          <a:stretch/>
        </p:blipFill>
        <p:spPr>
          <a:xfrm>
            <a:off x="567550" y="579392"/>
            <a:ext cx="8266051" cy="444804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94830" y="630599"/>
            <a:ext cx="8170244" cy="4345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21"/>
          <p:cNvPicPr preferRelativeResize="0"/>
          <p:nvPr/>
        </p:nvPicPr>
        <p:blipFill rotWithShape="1">
          <a:blip r:embed="rId9">
            <a:alphaModFix/>
          </a:blip>
          <a:srcRect b="0" l="0" r="0" t="4607"/>
          <a:stretch/>
        </p:blipFill>
        <p:spPr>
          <a:xfrm>
            <a:off x="567550" y="585694"/>
            <a:ext cx="8266051" cy="443543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21"/>
          <p:cNvPicPr preferRelativeResize="0"/>
          <p:nvPr/>
        </p:nvPicPr>
        <p:blipFill rotWithShape="1">
          <a:blip r:embed="rId6">
            <a:alphaModFix/>
          </a:blip>
          <a:srcRect b="69105" l="37804" r="27285" t="13284"/>
          <a:stretch/>
        </p:blipFill>
        <p:spPr>
          <a:xfrm>
            <a:off x="3104550" y="822400"/>
            <a:ext cx="3192048" cy="90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21"/>
          <p:cNvPicPr preferRelativeResize="0"/>
          <p:nvPr/>
        </p:nvPicPr>
        <p:blipFill rotWithShape="1">
          <a:blip r:embed="rId10">
            <a:alphaModFix/>
          </a:blip>
          <a:srcRect b="0" l="0" r="0" t="4333"/>
          <a:stretch/>
        </p:blipFill>
        <p:spPr>
          <a:xfrm>
            <a:off x="567564" y="579400"/>
            <a:ext cx="8266022" cy="4448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